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6" r:id="rId3"/>
    <p:sldId id="257" r:id="rId4"/>
    <p:sldId id="258" r:id="rId5"/>
    <p:sldId id="259" r:id="rId6"/>
    <p:sldId id="260" r:id="rId7"/>
    <p:sldId id="261" r:id="rId8"/>
    <p:sldId id="263" r:id="rId9"/>
    <p:sldId id="264" r:id="rId10"/>
    <p:sldId id="267"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4" d="100"/>
          <a:sy n="64" d="100"/>
        </p:scale>
        <p:origin x="9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6041F-B51B-3F6F-D3AF-79FC9A4FB3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326DE71-24D8-3C52-DA3D-E2FD99462D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8544F2D-4D91-0E0C-66E5-A7124EEC8E43}"/>
              </a:ext>
            </a:extLst>
          </p:cNvPr>
          <p:cNvSpPr>
            <a:spLocks noGrp="1"/>
          </p:cNvSpPr>
          <p:nvPr>
            <p:ph type="dt" sz="half" idx="10"/>
          </p:nvPr>
        </p:nvSpPr>
        <p:spPr/>
        <p:txBody>
          <a:bodyPr/>
          <a:lstStyle/>
          <a:p>
            <a:fld id="{C2F43D99-C2CE-470B-B13A-C39A737C5872}" type="datetimeFigureOut">
              <a:rPr lang="en-IN" smtClean="0"/>
              <a:t>06-03-2025</a:t>
            </a:fld>
            <a:endParaRPr lang="en-IN"/>
          </a:p>
        </p:txBody>
      </p:sp>
      <p:sp>
        <p:nvSpPr>
          <p:cNvPr id="5" name="Footer Placeholder 4">
            <a:extLst>
              <a:ext uri="{FF2B5EF4-FFF2-40B4-BE49-F238E27FC236}">
                <a16:creationId xmlns:a16="http://schemas.microsoft.com/office/drawing/2014/main" id="{7C80872C-C9E6-5FA2-BCB2-677D42CBDCD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A90E06B-E65B-13A7-E088-D59BCCA42973}"/>
              </a:ext>
            </a:extLst>
          </p:cNvPr>
          <p:cNvSpPr>
            <a:spLocks noGrp="1"/>
          </p:cNvSpPr>
          <p:nvPr>
            <p:ph type="sldNum" sz="quarter" idx="12"/>
          </p:nvPr>
        </p:nvSpPr>
        <p:spPr/>
        <p:txBody>
          <a:bodyPr/>
          <a:lstStyle/>
          <a:p>
            <a:fld id="{E34191AE-DE26-4F3E-A812-56C517890E7E}" type="slidenum">
              <a:rPr lang="en-IN" smtClean="0"/>
              <a:t>‹#›</a:t>
            </a:fld>
            <a:endParaRPr lang="en-IN"/>
          </a:p>
        </p:txBody>
      </p:sp>
    </p:spTree>
    <p:extLst>
      <p:ext uri="{BB962C8B-B14F-4D97-AF65-F5344CB8AC3E}">
        <p14:creationId xmlns:p14="http://schemas.microsoft.com/office/powerpoint/2010/main" val="489623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D1AE9-060E-92BC-5461-B4807F852DF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2365DBF-39A4-7DB1-4B50-C219A85C8E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439999F-CA5C-E5AA-3A02-8F4CAE2684B3}"/>
              </a:ext>
            </a:extLst>
          </p:cNvPr>
          <p:cNvSpPr>
            <a:spLocks noGrp="1"/>
          </p:cNvSpPr>
          <p:nvPr>
            <p:ph type="dt" sz="half" idx="10"/>
          </p:nvPr>
        </p:nvSpPr>
        <p:spPr/>
        <p:txBody>
          <a:bodyPr/>
          <a:lstStyle/>
          <a:p>
            <a:fld id="{C2F43D99-C2CE-470B-B13A-C39A737C5872}" type="datetimeFigureOut">
              <a:rPr lang="en-IN" smtClean="0"/>
              <a:t>06-03-2025</a:t>
            </a:fld>
            <a:endParaRPr lang="en-IN"/>
          </a:p>
        </p:txBody>
      </p:sp>
      <p:sp>
        <p:nvSpPr>
          <p:cNvPr id="5" name="Footer Placeholder 4">
            <a:extLst>
              <a:ext uri="{FF2B5EF4-FFF2-40B4-BE49-F238E27FC236}">
                <a16:creationId xmlns:a16="http://schemas.microsoft.com/office/drawing/2014/main" id="{5F08AFAB-42A5-2BBE-34CB-F1C3A8C6438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3F94FEA-766A-FE7E-A958-E8D078450745}"/>
              </a:ext>
            </a:extLst>
          </p:cNvPr>
          <p:cNvSpPr>
            <a:spLocks noGrp="1"/>
          </p:cNvSpPr>
          <p:nvPr>
            <p:ph type="sldNum" sz="quarter" idx="12"/>
          </p:nvPr>
        </p:nvSpPr>
        <p:spPr/>
        <p:txBody>
          <a:bodyPr/>
          <a:lstStyle/>
          <a:p>
            <a:fld id="{E34191AE-DE26-4F3E-A812-56C517890E7E}" type="slidenum">
              <a:rPr lang="en-IN" smtClean="0"/>
              <a:t>‹#›</a:t>
            </a:fld>
            <a:endParaRPr lang="en-IN"/>
          </a:p>
        </p:txBody>
      </p:sp>
    </p:spTree>
    <p:extLst>
      <p:ext uri="{BB962C8B-B14F-4D97-AF65-F5344CB8AC3E}">
        <p14:creationId xmlns:p14="http://schemas.microsoft.com/office/powerpoint/2010/main" val="2534155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287DC5-7764-D7CA-538C-1757CA9E94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44FE28E-83B8-C285-7BEB-537B2C8E0A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0D8CCAE-21EF-0030-12FA-7E9A5B152C16}"/>
              </a:ext>
            </a:extLst>
          </p:cNvPr>
          <p:cNvSpPr>
            <a:spLocks noGrp="1"/>
          </p:cNvSpPr>
          <p:nvPr>
            <p:ph type="dt" sz="half" idx="10"/>
          </p:nvPr>
        </p:nvSpPr>
        <p:spPr/>
        <p:txBody>
          <a:bodyPr/>
          <a:lstStyle/>
          <a:p>
            <a:fld id="{C2F43D99-C2CE-470B-B13A-C39A737C5872}" type="datetimeFigureOut">
              <a:rPr lang="en-IN" smtClean="0"/>
              <a:t>06-03-2025</a:t>
            </a:fld>
            <a:endParaRPr lang="en-IN"/>
          </a:p>
        </p:txBody>
      </p:sp>
      <p:sp>
        <p:nvSpPr>
          <p:cNvPr id="5" name="Footer Placeholder 4">
            <a:extLst>
              <a:ext uri="{FF2B5EF4-FFF2-40B4-BE49-F238E27FC236}">
                <a16:creationId xmlns:a16="http://schemas.microsoft.com/office/drawing/2014/main" id="{6DE11186-17E5-0C08-5867-34C667B6184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C68B2D2-CD12-72B8-E1CB-04BF14582F38}"/>
              </a:ext>
            </a:extLst>
          </p:cNvPr>
          <p:cNvSpPr>
            <a:spLocks noGrp="1"/>
          </p:cNvSpPr>
          <p:nvPr>
            <p:ph type="sldNum" sz="quarter" idx="12"/>
          </p:nvPr>
        </p:nvSpPr>
        <p:spPr/>
        <p:txBody>
          <a:bodyPr/>
          <a:lstStyle/>
          <a:p>
            <a:fld id="{E34191AE-DE26-4F3E-A812-56C517890E7E}" type="slidenum">
              <a:rPr lang="en-IN" smtClean="0"/>
              <a:t>‹#›</a:t>
            </a:fld>
            <a:endParaRPr lang="en-IN"/>
          </a:p>
        </p:txBody>
      </p:sp>
    </p:spTree>
    <p:extLst>
      <p:ext uri="{BB962C8B-B14F-4D97-AF65-F5344CB8AC3E}">
        <p14:creationId xmlns:p14="http://schemas.microsoft.com/office/powerpoint/2010/main" val="404896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6914-1DC9-AFCE-823F-2EB72398A10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A66E810-A184-E383-027C-DD9D18A7AC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63A3B77-82E0-D539-8FA0-7ADC2DA61594}"/>
              </a:ext>
            </a:extLst>
          </p:cNvPr>
          <p:cNvSpPr>
            <a:spLocks noGrp="1"/>
          </p:cNvSpPr>
          <p:nvPr>
            <p:ph type="dt" sz="half" idx="10"/>
          </p:nvPr>
        </p:nvSpPr>
        <p:spPr/>
        <p:txBody>
          <a:bodyPr/>
          <a:lstStyle/>
          <a:p>
            <a:fld id="{C2F43D99-C2CE-470B-B13A-C39A737C5872}" type="datetimeFigureOut">
              <a:rPr lang="en-IN" smtClean="0"/>
              <a:t>06-03-2025</a:t>
            </a:fld>
            <a:endParaRPr lang="en-IN"/>
          </a:p>
        </p:txBody>
      </p:sp>
      <p:sp>
        <p:nvSpPr>
          <p:cNvPr id="5" name="Footer Placeholder 4">
            <a:extLst>
              <a:ext uri="{FF2B5EF4-FFF2-40B4-BE49-F238E27FC236}">
                <a16:creationId xmlns:a16="http://schemas.microsoft.com/office/drawing/2014/main" id="{D25CB8EE-B5F7-EBF1-AB28-C7E27BAE971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BA888E2-11B9-CF86-D2BB-05EF88228232}"/>
              </a:ext>
            </a:extLst>
          </p:cNvPr>
          <p:cNvSpPr>
            <a:spLocks noGrp="1"/>
          </p:cNvSpPr>
          <p:nvPr>
            <p:ph type="sldNum" sz="quarter" idx="12"/>
          </p:nvPr>
        </p:nvSpPr>
        <p:spPr/>
        <p:txBody>
          <a:bodyPr/>
          <a:lstStyle/>
          <a:p>
            <a:fld id="{E34191AE-DE26-4F3E-A812-56C517890E7E}" type="slidenum">
              <a:rPr lang="en-IN" smtClean="0"/>
              <a:t>‹#›</a:t>
            </a:fld>
            <a:endParaRPr lang="en-IN"/>
          </a:p>
        </p:txBody>
      </p:sp>
    </p:spTree>
    <p:extLst>
      <p:ext uri="{BB962C8B-B14F-4D97-AF65-F5344CB8AC3E}">
        <p14:creationId xmlns:p14="http://schemas.microsoft.com/office/powerpoint/2010/main" val="2135488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169AF-F996-D711-771E-775D2045F5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918915F2-DB59-9073-C97A-20C05B83E9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BCF25E-EA67-D649-9432-AADF5826CE62}"/>
              </a:ext>
            </a:extLst>
          </p:cNvPr>
          <p:cNvSpPr>
            <a:spLocks noGrp="1"/>
          </p:cNvSpPr>
          <p:nvPr>
            <p:ph type="dt" sz="half" idx="10"/>
          </p:nvPr>
        </p:nvSpPr>
        <p:spPr/>
        <p:txBody>
          <a:bodyPr/>
          <a:lstStyle/>
          <a:p>
            <a:fld id="{C2F43D99-C2CE-470B-B13A-C39A737C5872}" type="datetimeFigureOut">
              <a:rPr lang="en-IN" smtClean="0"/>
              <a:t>06-03-2025</a:t>
            </a:fld>
            <a:endParaRPr lang="en-IN"/>
          </a:p>
        </p:txBody>
      </p:sp>
      <p:sp>
        <p:nvSpPr>
          <p:cNvPr id="5" name="Footer Placeholder 4">
            <a:extLst>
              <a:ext uri="{FF2B5EF4-FFF2-40B4-BE49-F238E27FC236}">
                <a16:creationId xmlns:a16="http://schemas.microsoft.com/office/drawing/2014/main" id="{EF43C688-3D16-AA47-65B3-4FC464BB88E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B220ED8-D5EE-0764-1A74-A4A8FAE50F0B}"/>
              </a:ext>
            </a:extLst>
          </p:cNvPr>
          <p:cNvSpPr>
            <a:spLocks noGrp="1"/>
          </p:cNvSpPr>
          <p:nvPr>
            <p:ph type="sldNum" sz="quarter" idx="12"/>
          </p:nvPr>
        </p:nvSpPr>
        <p:spPr/>
        <p:txBody>
          <a:bodyPr/>
          <a:lstStyle/>
          <a:p>
            <a:fld id="{E34191AE-DE26-4F3E-A812-56C517890E7E}" type="slidenum">
              <a:rPr lang="en-IN" smtClean="0"/>
              <a:t>‹#›</a:t>
            </a:fld>
            <a:endParaRPr lang="en-IN"/>
          </a:p>
        </p:txBody>
      </p:sp>
    </p:spTree>
    <p:extLst>
      <p:ext uri="{BB962C8B-B14F-4D97-AF65-F5344CB8AC3E}">
        <p14:creationId xmlns:p14="http://schemas.microsoft.com/office/powerpoint/2010/main" val="504922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06F06-6F3C-E477-B9A3-26221BF8398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3470DA9-994A-27B8-35B0-ECBA6CBB0D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BB3968B-7140-81D4-6B48-236481E5BF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19398673-001C-20D2-FEBF-8C9848434CE1}"/>
              </a:ext>
            </a:extLst>
          </p:cNvPr>
          <p:cNvSpPr>
            <a:spLocks noGrp="1"/>
          </p:cNvSpPr>
          <p:nvPr>
            <p:ph type="dt" sz="half" idx="10"/>
          </p:nvPr>
        </p:nvSpPr>
        <p:spPr/>
        <p:txBody>
          <a:bodyPr/>
          <a:lstStyle/>
          <a:p>
            <a:fld id="{C2F43D99-C2CE-470B-B13A-C39A737C5872}" type="datetimeFigureOut">
              <a:rPr lang="en-IN" smtClean="0"/>
              <a:t>06-03-2025</a:t>
            </a:fld>
            <a:endParaRPr lang="en-IN"/>
          </a:p>
        </p:txBody>
      </p:sp>
      <p:sp>
        <p:nvSpPr>
          <p:cNvPr id="6" name="Footer Placeholder 5">
            <a:extLst>
              <a:ext uri="{FF2B5EF4-FFF2-40B4-BE49-F238E27FC236}">
                <a16:creationId xmlns:a16="http://schemas.microsoft.com/office/drawing/2014/main" id="{164275E0-4017-5105-81A1-2F8D32757F4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4029C8B-2152-69A0-BCBD-3772DC886772}"/>
              </a:ext>
            </a:extLst>
          </p:cNvPr>
          <p:cNvSpPr>
            <a:spLocks noGrp="1"/>
          </p:cNvSpPr>
          <p:nvPr>
            <p:ph type="sldNum" sz="quarter" idx="12"/>
          </p:nvPr>
        </p:nvSpPr>
        <p:spPr/>
        <p:txBody>
          <a:bodyPr/>
          <a:lstStyle/>
          <a:p>
            <a:fld id="{E34191AE-DE26-4F3E-A812-56C517890E7E}" type="slidenum">
              <a:rPr lang="en-IN" smtClean="0"/>
              <a:t>‹#›</a:t>
            </a:fld>
            <a:endParaRPr lang="en-IN"/>
          </a:p>
        </p:txBody>
      </p:sp>
    </p:spTree>
    <p:extLst>
      <p:ext uri="{BB962C8B-B14F-4D97-AF65-F5344CB8AC3E}">
        <p14:creationId xmlns:p14="http://schemas.microsoft.com/office/powerpoint/2010/main" val="4145638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0016D-6FB7-5477-63A6-7178FA2DE11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0D3BD6A-0653-64B8-E849-3C33264AB0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30C9B1-2DEA-54C1-D0FE-8BE85B4E5D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36798A2-1360-C1CB-9CA8-C48939BF98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690518-E76A-FE5F-A63B-EB53945328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77F4CB1F-CE70-07F9-54CC-01A8094EC2FC}"/>
              </a:ext>
            </a:extLst>
          </p:cNvPr>
          <p:cNvSpPr>
            <a:spLocks noGrp="1"/>
          </p:cNvSpPr>
          <p:nvPr>
            <p:ph type="dt" sz="half" idx="10"/>
          </p:nvPr>
        </p:nvSpPr>
        <p:spPr/>
        <p:txBody>
          <a:bodyPr/>
          <a:lstStyle/>
          <a:p>
            <a:fld id="{C2F43D99-C2CE-470B-B13A-C39A737C5872}" type="datetimeFigureOut">
              <a:rPr lang="en-IN" smtClean="0"/>
              <a:t>06-03-2025</a:t>
            </a:fld>
            <a:endParaRPr lang="en-IN"/>
          </a:p>
        </p:txBody>
      </p:sp>
      <p:sp>
        <p:nvSpPr>
          <p:cNvPr id="8" name="Footer Placeholder 7">
            <a:extLst>
              <a:ext uri="{FF2B5EF4-FFF2-40B4-BE49-F238E27FC236}">
                <a16:creationId xmlns:a16="http://schemas.microsoft.com/office/drawing/2014/main" id="{01EDB754-FB80-0074-8E37-7D264952A1FD}"/>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CCC9EC77-9DF1-9622-59FC-AB381ECBDE84}"/>
              </a:ext>
            </a:extLst>
          </p:cNvPr>
          <p:cNvSpPr>
            <a:spLocks noGrp="1"/>
          </p:cNvSpPr>
          <p:nvPr>
            <p:ph type="sldNum" sz="quarter" idx="12"/>
          </p:nvPr>
        </p:nvSpPr>
        <p:spPr/>
        <p:txBody>
          <a:bodyPr/>
          <a:lstStyle/>
          <a:p>
            <a:fld id="{E34191AE-DE26-4F3E-A812-56C517890E7E}" type="slidenum">
              <a:rPr lang="en-IN" smtClean="0"/>
              <a:t>‹#›</a:t>
            </a:fld>
            <a:endParaRPr lang="en-IN"/>
          </a:p>
        </p:txBody>
      </p:sp>
    </p:spTree>
    <p:extLst>
      <p:ext uri="{BB962C8B-B14F-4D97-AF65-F5344CB8AC3E}">
        <p14:creationId xmlns:p14="http://schemas.microsoft.com/office/powerpoint/2010/main" val="183479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C8363-1BD5-A505-388F-1F83EEDC0357}"/>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D2061170-0E6B-7D21-620E-36915A728C94}"/>
              </a:ext>
            </a:extLst>
          </p:cNvPr>
          <p:cNvSpPr>
            <a:spLocks noGrp="1"/>
          </p:cNvSpPr>
          <p:nvPr>
            <p:ph type="dt" sz="half" idx="10"/>
          </p:nvPr>
        </p:nvSpPr>
        <p:spPr/>
        <p:txBody>
          <a:bodyPr/>
          <a:lstStyle/>
          <a:p>
            <a:fld id="{C2F43D99-C2CE-470B-B13A-C39A737C5872}" type="datetimeFigureOut">
              <a:rPr lang="en-IN" smtClean="0"/>
              <a:t>06-03-2025</a:t>
            </a:fld>
            <a:endParaRPr lang="en-IN"/>
          </a:p>
        </p:txBody>
      </p:sp>
      <p:sp>
        <p:nvSpPr>
          <p:cNvPr id="4" name="Footer Placeholder 3">
            <a:extLst>
              <a:ext uri="{FF2B5EF4-FFF2-40B4-BE49-F238E27FC236}">
                <a16:creationId xmlns:a16="http://schemas.microsoft.com/office/drawing/2014/main" id="{9BD9497E-FF2E-E4AA-E323-36396D73636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EDAE07D5-074B-072C-6685-2DD50C5CE6F9}"/>
              </a:ext>
            </a:extLst>
          </p:cNvPr>
          <p:cNvSpPr>
            <a:spLocks noGrp="1"/>
          </p:cNvSpPr>
          <p:nvPr>
            <p:ph type="sldNum" sz="quarter" idx="12"/>
          </p:nvPr>
        </p:nvSpPr>
        <p:spPr/>
        <p:txBody>
          <a:bodyPr/>
          <a:lstStyle/>
          <a:p>
            <a:fld id="{E34191AE-DE26-4F3E-A812-56C517890E7E}" type="slidenum">
              <a:rPr lang="en-IN" smtClean="0"/>
              <a:t>‹#›</a:t>
            </a:fld>
            <a:endParaRPr lang="en-IN"/>
          </a:p>
        </p:txBody>
      </p:sp>
    </p:spTree>
    <p:extLst>
      <p:ext uri="{BB962C8B-B14F-4D97-AF65-F5344CB8AC3E}">
        <p14:creationId xmlns:p14="http://schemas.microsoft.com/office/powerpoint/2010/main" val="2909392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46B1A4-EA3F-4354-E862-646F07DFD62C}"/>
              </a:ext>
            </a:extLst>
          </p:cNvPr>
          <p:cNvSpPr>
            <a:spLocks noGrp="1"/>
          </p:cNvSpPr>
          <p:nvPr>
            <p:ph type="dt" sz="half" idx="10"/>
          </p:nvPr>
        </p:nvSpPr>
        <p:spPr/>
        <p:txBody>
          <a:bodyPr/>
          <a:lstStyle/>
          <a:p>
            <a:fld id="{C2F43D99-C2CE-470B-B13A-C39A737C5872}" type="datetimeFigureOut">
              <a:rPr lang="en-IN" smtClean="0"/>
              <a:t>06-03-2025</a:t>
            </a:fld>
            <a:endParaRPr lang="en-IN"/>
          </a:p>
        </p:txBody>
      </p:sp>
      <p:sp>
        <p:nvSpPr>
          <p:cNvPr id="3" name="Footer Placeholder 2">
            <a:extLst>
              <a:ext uri="{FF2B5EF4-FFF2-40B4-BE49-F238E27FC236}">
                <a16:creationId xmlns:a16="http://schemas.microsoft.com/office/drawing/2014/main" id="{71B4A96D-20BC-3FA7-8304-511CD276A370}"/>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C972D310-8249-6BE9-F679-8D6E23AFBD7B}"/>
              </a:ext>
            </a:extLst>
          </p:cNvPr>
          <p:cNvSpPr>
            <a:spLocks noGrp="1"/>
          </p:cNvSpPr>
          <p:nvPr>
            <p:ph type="sldNum" sz="quarter" idx="12"/>
          </p:nvPr>
        </p:nvSpPr>
        <p:spPr/>
        <p:txBody>
          <a:bodyPr/>
          <a:lstStyle/>
          <a:p>
            <a:fld id="{E34191AE-DE26-4F3E-A812-56C517890E7E}" type="slidenum">
              <a:rPr lang="en-IN" smtClean="0"/>
              <a:t>‹#›</a:t>
            </a:fld>
            <a:endParaRPr lang="en-IN"/>
          </a:p>
        </p:txBody>
      </p:sp>
    </p:spTree>
    <p:extLst>
      <p:ext uri="{BB962C8B-B14F-4D97-AF65-F5344CB8AC3E}">
        <p14:creationId xmlns:p14="http://schemas.microsoft.com/office/powerpoint/2010/main" val="3525185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045A6-629D-CEF6-58AD-6B2CB0A74D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3BA4EAE3-E87A-EB80-21FD-CAD7A5CCBE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8F8CA145-90F3-C57E-7BBB-9CD367B59F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C3C5A3-E65B-3782-3110-B1A6E1CF4220}"/>
              </a:ext>
            </a:extLst>
          </p:cNvPr>
          <p:cNvSpPr>
            <a:spLocks noGrp="1"/>
          </p:cNvSpPr>
          <p:nvPr>
            <p:ph type="dt" sz="half" idx="10"/>
          </p:nvPr>
        </p:nvSpPr>
        <p:spPr/>
        <p:txBody>
          <a:bodyPr/>
          <a:lstStyle/>
          <a:p>
            <a:fld id="{C2F43D99-C2CE-470B-B13A-C39A737C5872}" type="datetimeFigureOut">
              <a:rPr lang="en-IN" smtClean="0"/>
              <a:t>06-03-2025</a:t>
            </a:fld>
            <a:endParaRPr lang="en-IN"/>
          </a:p>
        </p:txBody>
      </p:sp>
      <p:sp>
        <p:nvSpPr>
          <p:cNvPr id="6" name="Footer Placeholder 5">
            <a:extLst>
              <a:ext uri="{FF2B5EF4-FFF2-40B4-BE49-F238E27FC236}">
                <a16:creationId xmlns:a16="http://schemas.microsoft.com/office/drawing/2014/main" id="{8B5DA53E-6934-B2A2-A44A-D868940FF40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580C6F4-8FDE-5F72-7409-DAE2541B607D}"/>
              </a:ext>
            </a:extLst>
          </p:cNvPr>
          <p:cNvSpPr>
            <a:spLocks noGrp="1"/>
          </p:cNvSpPr>
          <p:nvPr>
            <p:ph type="sldNum" sz="quarter" idx="12"/>
          </p:nvPr>
        </p:nvSpPr>
        <p:spPr/>
        <p:txBody>
          <a:bodyPr/>
          <a:lstStyle/>
          <a:p>
            <a:fld id="{E34191AE-DE26-4F3E-A812-56C517890E7E}" type="slidenum">
              <a:rPr lang="en-IN" smtClean="0"/>
              <a:t>‹#›</a:t>
            </a:fld>
            <a:endParaRPr lang="en-IN"/>
          </a:p>
        </p:txBody>
      </p:sp>
    </p:spTree>
    <p:extLst>
      <p:ext uri="{BB962C8B-B14F-4D97-AF65-F5344CB8AC3E}">
        <p14:creationId xmlns:p14="http://schemas.microsoft.com/office/powerpoint/2010/main" val="1107732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73312-5A5E-E0BB-4E3C-E73C2CD5E3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FDD19CD6-FDF1-CA1D-E06D-00A7675A05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17B9DA2A-9DE7-E331-9E04-43E8C895D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7EE789-A214-9DD5-C315-7E2A4653D0A3}"/>
              </a:ext>
            </a:extLst>
          </p:cNvPr>
          <p:cNvSpPr>
            <a:spLocks noGrp="1"/>
          </p:cNvSpPr>
          <p:nvPr>
            <p:ph type="dt" sz="half" idx="10"/>
          </p:nvPr>
        </p:nvSpPr>
        <p:spPr/>
        <p:txBody>
          <a:bodyPr/>
          <a:lstStyle/>
          <a:p>
            <a:fld id="{C2F43D99-C2CE-470B-B13A-C39A737C5872}" type="datetimeFigureOut">
              <a:rPr lang="en-IN" smtClean="0"/>
              <a:t>06-03-2025</a:t>
            </a:fld>
            <a:endParaRPr lang="en-IN"/>
          </a:p>
        </p:txBody>
      </p:sp>
      <p:sp>
        <p:nvSpPr>
          <p:cNvPr id="6" name="Footer Placeholder 5">
            <a:extLst>
              <a:ext uri="{FF2B5EF4-FFF2-40B4-BE49-F238E27FC236}">
                <a16:creationId xmlns:a16="http://schemas.microsoft.com/office/drawing/2014/main" id="{3A85CA21-B2E6-BB33-45DF-96A93AEF8F0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43B5244-5AB4-BCC3-41BC-C6159087D28B}"/>
              </a:ext>
            </a:extLst>
          </p:cNvPr>
          <p:cNvSpPr>
            <a:spLocks noGrp="1"/>
          </p:cNvSpPr>
          <p:nvPr>
            <p:ph type="sldNum" sz="quarter" idx="12"/>
          </p:nvPr>
        </p:nvSpPr>
        <p:spPr/>
        <p:txBody>
          <a:bodyPr/>
          <a:lstStyle/>
          <a:p>
            <a:fld id="{E34191AE-DE26-4F3E-A812-56C517890E7E}" type="slidenum">
              <a:rPr lang="en-IN" smtClean="0"/>
              <a:t>‹#›</a:t>
            </a:fld>
            <a:endParaRPr lang="en-IN"/>
          </a:p>
        </p:txBody>
      </p:sp>
    </p:spTree>
    <p:extLst>
      <p:ext uri="{BB962C8B-B14F-4D97-AF65-F5344CB8AC3E}">
        <p14:creationId xmlns:p14="http://schemas.microsoft.com/office/powerpoint/2010/main" val="2443424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04595D-C8B0-4DDC-6523-586C10FBFD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509ED17-8D2C-ED37-9CE1-C01EE90738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FF9490F-5D50-94E9-681C-8805F329B4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F43D99-C2CE-470B-B13A-C39A737C5872}" type="datetimeFigureOut">
              <a:rPr lang="en-IN" smtClean="0"/>
              <a:t>06-03-2025</a:t>
            </a:fld>
            <a:endParaRPr lang="en-IN"/>
          </a:p>
        </p:txBody>
      </p:sp>
      <p:sp>
        <p:nvSpPr>
          <p:cNvPr id="5" name="Footer Placeholder 4">
            <a:extLst>
              <a:ext uri="{FF2B5EF4-FFF2-40B4-BE49-F238E27FC236}">
                <a16:creationId xmlns:a16="http://schemas.microsoft.com/office/drawing/2014/main" id="{50A98A6C-8863-6B79-A34E-205B00F468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DB51BDE0-28DE-16EB-C092-FEB313AC3D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4191AE-DE26-4F3E-A812-56C517890E7E}" type="slidenum">
              <a:rPr lang="en-IN" smtClean="0"/>
              <a:t>‹#›</a:t>
            </a:fld>
            <a:endParaRPr lang="en-IN"/>
          </a:p>
        </p:txBody>
      </p:sp>
    </p:spTree>
    <p:extLst>
      <p:ext uri="{BB962C8B-B14F-4D97-AF65-F5344CB8AC3E}">
        <p14:creationId xmlns:p14="http://schemas.microsoft.com/office/powerpoint/2010/main" val="3062324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sayalig@synise.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indiaengineering.com/rajapaneseauction/index.aspx"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E65697-D84B-1D80-BE55-A1FCD96D76F5}"/>
              </a:ext>
            </a:extLst>
          </p:cNvPr>
          <p:cNvSpPr txBox="1"/>
          <p:nvPr/>
        </p:nvSpPr>
        <p:spPr>
          <a:xfrm>
            <a:off x="0" y="0"/>
            <a:ext cx="12192000" cy="769441"/>
          </a:xfrm>
          <a:prstGeom prst="rect">
            <a:avLst/>
          </a:prstGeom>
          <a:solidFill>
            <a:srgbClr val="C00000"/>
          </a:solidFill>
          <a:ln>
            <a:solidFill>
              <a:schemeClr val="tx1"/>
            </a:solidFill>
          </a:ln>
        </p:spPr>
        <p:txBody>
          <a:bodyPr wrap="square" rtlCol="0">
            <a:spAutoFit/>
          </a:bodyPr>
          <a:lstStyle/>
          <a:p>
            <a:pPr algn="ctr"/>
            <a:r>
              <a:rPr lang="en-US" sz="4400" b="1" dirty="0">
                <a:solidFill>
                  <a:schemeClr val="bg1"/>
                </a:solidFill>
              </a:rPr>
              <a:t>WELCOME</a:t>
            </a:r>
            <a:endParaRPr lang="en-IN" b="1" dirty="0">
              <a:solidFill>
                <a:schemeClr val="bg1"/>
              </a:solidFill>
            </a:endParaRPr>
          </a:p>
        </p:txBody>
      </p:sp>
      <p:sp>
        <p:nvSpPr>
          <p:cNvPr id="3" name="TextBox 2">
            <a:extLst>
              <a:ext uri="{FF2B5EF4-FFF2-40B4-BE49-F238E27FC236}">
                <a16:creationId xmlns:a16="http://schemas.microsoft.com/office/drawing/2014/main" id="{64A65DE5-FB53-076A-4DFA-6934FEE03B8D}"/>
              </a:ext>
            </a:extLst>
          </p:cNvPr>
          <p:cNvSpPr txBox="1"/>
          <p:nvPr/>
        </p:nvSpPr>
        <p:spPr>
          <a:xfrm>
            <a:off x="1387928" y="2773924"/>
            <a:ext cx="9855200" cy="1600438"/>
          </a:xfrm>
          <a:prstGeom prst="rect">
            <a:avLst/>
          </a:prstGeom>
          <a:noFill/>
        </p:spPr>
        <p:txBody>
          <a:bodyPr wrap="square" rtlCol="0">
            <a:spAutoFit/>
          </a:bodyPr>
          <a:lstStyle/>
          <a:p>
            <a:pPr algn="ctr"/>
            <a:r>
              <a:rPr lang="en-US" altLang="en-US" sz="5400" dirty="0">
                <a:solidFill>
                  <a:schemeClr val="tx1"/>
                </a:solidFill>
                <a:latin typeface="Times New Roman" panose="02020603050405020304" pitchFamily="18" charset="0"/>
                <a:cs typeface="Times New Roman" panose="02020603050405020304" pitchFamily="18" charset="0"/>
              </a:rPr>
              <a:t>SYNISE TECHNOLOGIES LTD.</a:t>
            </a:r>
          </a:p>
          <a:p>
            <a:pPr algn="ctr"/>
            <a:r>
              <a:rPr lang="en-US" sz="4400" dirty="0">
                <a:latin typeface="Times New Roman" panose="02020603050405020304" pitchFamily="18" charset="0"/>
                <a:cs typeface="Times New Roman" panose="02020603050405020304" pitchFamily="18" charset="0"/>
              </a:rPr>
              <a:t>RA JAPANESE AUCTION</a:t>
            </a:r>
            <a:endParaRPr lang="en-IN" sz="4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55FFA781-0725-AB4E-AD89-E14507C7C9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9686" y="5926884"/>
            <a:ext cx="2732314" cy="851104"/>
          </a:xfrm>
          <a:prstGeom prst="rect">
            <a:avLst/>
          </a:prstGeom>
        </p:spPr>
      </p:pic>
      <p:sp>
        <p:nvSpPr>
          <p:cNvPr id="5" name="TextBox 4">
            <a:extLst>
              <a:ext uri="{FF2B5EF4-FFF2-40B4-BE49-F238E27FC236}">
                <a16:creationId xmlns:a16="http://schemas.microsoft.com/office/drawing/2014/main" id="{E1472527-9BE0-340F-2400-C0F0C864DBD9}"/>
              </a:ext>
            </a:extLst>
          </p:cNvPr>
          <p:cNvSpPr txBox="1"/>
          <p:nvPr/>
        </p:nvSpPr>
        <p:spPr>
          <a:xfrm>
            <a:off x="0" y="5729392"/>
            <a:ext cx="12192000" cy="153888"/>
          </a:xfrm>
          <a:prstGeom prst="rect">
            <a:avLst/>
          </a:prstGeom>
          <a:solidFill>
            <a:srgbClr val="C00000"/>
          </a:solidFill>
          <a:ln>
            <a:solidFill>
              <a:schemeClr val="tx1"/>
            </a:solidFill>
          </a:ln>
        </p:spPr>
        <p:txBody>
          <a:bodyPr wrap="square" rtlCol="0">
            <a:spAutoFit/>
          </a:bodyPr>
          <a:lstStyle/>
          <a:p>
            <a:endParaRPr lang="en-IN" sz="400" dirty="0"/>
          </a:p>
        </p:txBody>
      </p:sp>
    </p:spTree>
    <p:extLst>
      <p:ext uri="{BB962C8B-B14F-4D97-AF65-F5344CB8AC3E}">
        <p14:creationId xmlns:p14="http://schemas.microsoft.com/office/powerpoint/2010/main" val="4269727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4EDAB7-6BEE-B16D-5DC8-1609DEA07A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43" y="1785257"/>
            <a:ext cx="11683999" cy="4804228"/>
          </a:xfrm>
          <a:prstGeom prst="rect">
            <a:avLst/>
          </a:prstGeom>
          <a:ln w="9525">
            <a:solidFill>
              <a:schemeClr val="tx1"/>
            </a:solidFill>
          </a:ln>
        </p:spPr>
      </p:pic>
      <p:sp>
        <p:nvSpPr>
          <p:cNvPr id="4" name="TextBox 3">
            <a:extLst>
              <a:ext uri="{FF2B5EF4-FFF2-40B4-BE49-F238E27FC236}">
                <a16:creationId xmlns:a16="http://schemas.microsoft.com/office/drawing/2014/main" id="{BF0A3D47-5EEB-6FF8-C813-8520415458CB}"/>
              </a:ext>
            </a:extLst>
          </p:cNvPr>
          <p:cNvSpPr txBox="1"/>
          <p:nvPr/>
        </p:nvSpPr>
        <p:spPr>
          <a:xfrm>
            <a:off x="246743" y="159657"/>
            <a:ext cx="11683999" cy="1477328"/>
          </a:xfrm>
          <a:prstGeom prst="rect">
            <a:avLst/>
          </a:prstGeom>
          <a:noFill/>
          <a:ln>
            <a:solidFill>
              <a:schemeClr val="tx1"/>
            </a:solidFill>
          </a:ln>
        </p:spPr>
        <p:txBody>
          <a:bodyPr wrap="square" rtlCol="0">
            <a:spAutoFit/>
          </a:bodyPr>
          <a:lstStyle/>
          <a:p>
            <a:r>
              <a:rPr lang="en-US" dirty="0"/>
              <a:t>If you </a:t>
            </a:r>
            <a:r>
              <a:rPr lang="en-US" b="1" dirty="0"/>
              <a:t>reject the round price</a:t>
            </a:r>
            <a:r>
              <a:rPr lang="en-US" dirty="0"/>
              <a:t>:</a:t>
            </a:r>
          </a:p>
          <a:p>
            <a:pPr>
              <a:buFont typeface="Arial" panose="020B0604020202020204" pitchFamily="34" charset="0"/>
              <a:buChar char="•"/>
            </a:pPr>
            <a:r>
              <a:rPr lang="en-US" b="1" dirty="0"/>
              <a:t>Reject:</a:t>
            </a:r>
            <a:r>
              <a:rPr lang="en-US" dirty="0"/>
              <a:t> Immediate elimination from the auction, with no further participation</a:t>
            </a:r>
          </a:p>
          <a:p>
            <a:pPr algn="ctr"/>
            <a:r>
              <a:rPr lang="en-US" b="1" dirty="0"/>
              <a:t>OR</a:t>
            </a:r>
            <a:r>
              <a:rPr lang="en-US" dirty="0"/>
              <a:t> </a:t>
            </a:r>
          </a:p>
          <a:p>
            <a:r>
              <a:rPr lang="en-US" dirty="0"/>
              <a:t>If you </a:t>
            </a:r>
            <a:r>
              <a:rPr lang="en-US" b="1" dirty="0"/>
              <a:t>fail to make a decision</a:t>
            </a:r>
            <a:r>
              <a:rPr lang="en-US" dirty="0"/>
              <a:t> within the given round time:</a:t>
            </a:r>
          </a:p>
          <a:p>
            <a:pPr>
              <a:buFont typeface="Arial" panose="020B0604020202020204" pitchFamily="34" charset="0"/>
              <a:buChar char="•"/>
            </a:pPr>
            <a:r>
              <a:rPr lang="en-US" b="1" dirty="0"/>
              <a:t>No Response:</a:t>
            </a:r>
            <a:r>
              <a:rPr lang="en-US" dirty="0"/>
              <a:t> You will be </a:t>
            </a:r>
            <a:r>
              <a:rPr lang="en-US" b="1" dirty="0"/>
              <a:t>automatically eliminated</a:t>
            </a:r>
            <a:r>
              <a:rPr lang="en-US" dirty="0"/>
              <a:t> and will not be eligible for future rounds.</a:t>
            </a:r>
          </a:p>
        </p:txBody>
      </p:sp>
      <p:sp>
        <p:nvSpPr>
          <p:cNvPr id="5" name="Callout: Up Arrow 4">
            <a:extLst>
              <a:ext uri="{FF2B5EF4-FFF2-40B4-BE49-F238E27FC236}">
                <a16:creationId xmlns:a16="http://schemas.microsoft.com/office/drawing/2014/main" id="{93924528-3D90-677E-2D25-5F165A5734ED}"/>
              </a:ext>
            </a:extLst>
          </p:cNvPr>
          <p:cNvSpPr/>
          <p:nvPr/>
        </p:nvSpPr>
        <p:spPr>
          <a:xfrm>
            <a:off x="3751942" y="4383314"/>
            <a:ext cx="2423886" cy="1727202"/>
          </a:xfrm>
          <a:prstGeom prst="upArrowCallout">
            <a:avLst>
              <a:gd name="adj1" fmla="val 25000"/>
              <a:gd name="adj2" fmla="val 25000"/>
              <a:gd name="adj3" fmla="val 19318"/>
              <a:gd name="adj4" fmla="val 73310"/>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b="1" dirty="0"/>
              <a:t>Eliminated from Round: </a:t>
            </a:r>
            <a:r>
              <a:rPr lang="en-US" dirty="0"/>
              <a:t>You will be unable to see the next round.</a:t>
            </a:r>
          </a:p>
          <a:p>
            <a:pPr algn="ctr"/>
            <a:endParaRPr lang="en-IN" dirty="0"/>
          </a:p>
        </p:txBody>
      </p:sp>
    </p:spTree>
    <p:extLst>
      <p:ext uri="{BB962C8B-B14F-4D97-AF65-F5344CB8AC3E}">
        <p14:creationId xmlns:p14="http://schemas.microsoft.com/office/powerpoint/2010/main" val="121524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36AE3-B153-CDFB-61C4-EA95AB68A87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4EE46E2-D5A7-BA14-8CEE-E0652212E815}"/>
              </a:ext>
            </a:extLst>
          </p:cNvPr>
          <p:cNvSpPr txBox="1"/>
          <p:nvPr/>
        </p:nvSpPr>
        <p:spPr>
          <a:xfrm>
            <a:off x="0" y="0"/>
            <a:ext cx="12192000" cy="707886"/>
          </a:xfrm>
          <a:prstGeom prst="rect">
            <a:avLst/>
          </a:prstGeom>
          <a:solidFill>
            <a:srgbClr val="C00000"/>
          </a:solidFill>
          <a:ln>
            <a:solidFill>
              <a:schemeClr val="tx1"/>
            </a:solidFill>
          </a:ln>
        </p:spPr>
        <p:txBody>
          <a:bodyPr wrap="square" rtlCol="0">
            <a:spAutoFit/>
          </a:bodyPr>
          <a:lstStyle/>
          <a:p>
            <a:pPr algn="ctr"/>
            <a:r>
              <a:rPr lang="en-US" sz="4000" b="1" dirty="0">
                <a:solidFill>
                  <a:schemeClr val="bg1"/>
                </a:solidFill>
              </a:rPr>
              <a:t>CONTACT</a:t>
            </a:r>
            <a:endParaRPr lang="en-IN" sz="4000" b="1" dirty="0">
              <a:solidFill>
                <a:schemeClr val="bg1"/>
              </a:solidFill>
            </a:endParaRPr>
          </a:p>
        </p:txBody>
      </p:sp>
      <p:sp>
        <p:nvSpPr>
          <p:cNvPr id="3" name="TextBox 2">
            <a:extLst>
              <a:ext uri="{FF2B5EF4-FFF2-40B4-BE49-F238E27FC236}">
                <a16:creationId xmlns:a16="http://schemas.microsoft.com/office/drawing/2014/main" id="{8BE27A56-B7CB-412B-6A9C-874C44237CC9}"/>
              </a:ext>
            </a:extLst>
          </p:cNvPr>
          <p:cNvSpPr txBox="1"/>
          <p:nvPr/>
        </p:nvSpPr>
        <p:spPr>
          <a:xfrm>
            <a:off x="386442" y="1036283"/>
            <a:ext cx="9855200" cy="4431983"/>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Sayali Gaikwad.</a:t>
            </a:r>
          </a:p>
          <a:p>
            <a:r>
              <a:rPr lang="en-US" sz="2800" b="1" dirty="0">
                <a:latin typeface="Times New Roman" panose="02020603050405020304" pitchFamily="18" charset="0"/>
                <a:cs typeface="Times New Roman" panose="02020603050405020304" pitchFamily="18" charset="0"/>
              </a:rPr>
              <a:t>AMS Executive </a:t>
            </a:r>
          </a:p>
          <a:p>
            <a:r>
              <a:rPr lang="en-US" sz="2800" b="1" dirty="0">
                <a:latin typeface="Times New Roman" panose="02020603050405020304" pitchFamily="18" charset="0"/>
                <a:cs typeface="Times New Roman" panose="02020603050405020304" pitchFamily="18" charset="0"/>
                <a:hlinkClick r:id="rId2"/>
              </a:rPr>
              <a:t>sayalig@synise.com</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8308811812</a:t>
            </a:r>
          </a:p>
          <a:p>
            <a:endParaRPr lang="en-US" sz="2800" b="1" dirty="0">
              <a:latin typeface="Times New Roman" panose="02020603050405020304" pitchFamily="18" charset="0"/>
              <a:cs typeface="Times New Roman" panose="02020603050405020304" pitchFamily="18" charset="0"/>
            </a:endParaRPr>
          </a:p>
          <a:p>
            <a:pPr algn="l" eaLnBrk="1" hangingPunct="1">
              <a:spcBef>
                <a:spcPct val="0"/>
              </a:spcBef>
              <a:defRPr/>
            </a:pPr>
            <a:r>
              <a:rPr lang="en-US" sz="2400" b="1" dirty="0">
                <a:solidFill>
                  <a:srgbClr val="FF0000"/>
                </a:solidFill>
                <a:latin typeface="Arial" charset="0"/>
              </a:rPr>
              <a:t>SYNISE TECHNOLOGIES LTD.</a:t>
            </a:r>
          </a:p>
          <a:p>
            <a:pPr algn="l" eaLnBrk="1" hangingPunct="1">
              <a:spcBef>
                <a:spcPct val="0"/>
              </a:spcBef>
              <a:defRPr/>
            </a:pPr>
            <a:r>
              <a:rPr lang="en-US" sz="1000" b="1" dirty="0"/>
              <a:t>(</a:t>
            </a:r>
            <a:r>
              <a:rPr lang="en-US" sz="1400" b="1" dirty="0">
                <a:latin typeface="+mj-lt"/>
              </a:rPr>
              <a:t>An ISO 9001:2015 Certified Company)</a:t>
            </a:r>
            <a:br>
              <a:rPr lang="en-US" sz="1400" dirty="0">
                <a:latin typeface="+mj-lt"/>
              </a:rPr>
            </a:br>
            <a:r>
              <a:rPr lang="en-IN" sz="1400" dirty="0">
                <a:latin typeface="+mj-lt"/>
                <a:ea typeface="Times New Roman" panose="02020603050405020304" pitchFamily="18" charset="0"/>
                <a:cs typeface="Arial" panose="020B0604020202020204" pitchFamily="34" charset="0"/>
              </a:rPr>
              <a:t>Sr No. 1/15/2, Plot No. 1,</a:t>
            </a:r>
            <a:br>
              <a:rPr lang="en-IN" sz="1400" dirty="0">
                <a:latin typeface="+mj-lt"/>
                <a:ea typeface="Times New Roman" panose="02020603050405020304" pitchFamily="18" charset="0"/>
                <a:cs typeface="Arial" panose="020B0604020202020204" pitchFamily="34" charset="0"/>
              </a:rPr>
            </a:br>
            <a:r>
              <a:rPr lang="en-IN" sz="1400" dirty="0" err="1">
                <a:latin typeface="+mj-lt"/>
                <a:ea typeface="Times New Roman" panose="02020603050405020304" pitchFamily="18" charset="0"/>
                <a:cs typeface="Arial" panose="020B0604020202020204" pitchFamily="34" charset="0"/>
              </a:rPr>
              <a:t>Shankarrao</a:t>
            </a:r>
            <a:r>
              <a:rPr lang="en-IN" sz="1400" dirty="0">
                <a:latin typeface="+mj-lt"/>
                <a:ea typeface="Times New Roman" panose="02020603050405020304" pitchFamily="18" charset="0"/>
                <a:cs typeface="Arial" panose="020B0604020202020204" pitchFamily="34" charset="0"/>
              </a:rPr>
              <a:t> More Co-Op HSG Soc,</a:t>
            </a:r>
            <a:br>
              <a:rPr lang="en-IN" sz="1400" dirty="0">
                <a:latin typeface="+mj-lt"/>
                <a:ea typeface="Times New Roman" panose="02020603050405020304" pitchFamily="18" charset="0"/>
                <a:cs typeface="Arial" panose="020B0604020202020204" pitchFamily="34" charset="0"/>
              </a:rPr>
            </a:br>
            <a:r>
              <a:rPr lang="en-IN" sz="1400" dirty="0" err="1">
                <a:latin typeface="+mj-lt"/>
                <a:ea typeface="Times New Roman" panose="02020603050405020304" pitchFamily="18" charset="0"/>
                <a:cs typeface="Arial" panose="020B0604020202020204" pitchFamily="34" charset="0"/>
              </a:rPr>
              <a:t>Hingane</a:t>
            </a:r>
            <a:r>
              <a:rPr lang="en-IN" sz="1400" dirty="0">
                <a:latin typeface="+mj-lt"/>
                <a:ea typeface="Times New Roman" panose="02020603050405020304" pitchFamily="18" charset="0"/>
                <a:cs typeface="Arial" panose="020B0604020202020204" pitchFamily="34" charset="0"/>
              </a:rPr>
              <a:t> BK, </a:t>
            </a:r>
            <a:r>
              <a:rPr lang="en-IN" sz="1400" dirty="0" err="1">
                <a:latin typeface="+mj-lt"/>
                <a:ea typeface="Times New Roman" panose="02020603050405020304" pitchFamily="18" charset="0"/>
                <a:cs typeface="Arial" panose="020B0604020202020204" pitchFamily="34" charset="0"/>
              </a:rPr>
              <a:t>Karvenagar</a:t>
            </a:r>
            <a:r>
              <a:rPr lang="en-IN" sz="1400" dirty="0">
                <a:latin typeface="+mj-lt"/>
                <a:ea typeface="Times New Roman" panose="02020603050405020304" pitchFamily="18" charset="0"/>
                <a:cs typeface="Arial" panose="020B0604020202020204" pitchFamily="34" charset="0"/>
              </a:rPr>
              <a:t>,</a:t>
            </a:r>
            <a:br>
              <a:rPr lang="en-IN" sz="1400" dirty="0">
                <a:latin typeface="+mj-lt"/>
                <a:ea typeface="Times New Roman" panose="02020603050405020304" pitchFamily="18" charset="0"/>
                <a:cs typeface="Arial" panose="020B0604020202020204" pitchFamily="34" charset="0"/>
              </a:rPr>
            </a:br>
            <a:r>
              <a:rPr lang="en-IN" sz="1400" dirty="0">
                <a:latin typeface="+mj-lt"/>
                <a:ea typeface="Times New Roman" panose="02020603050405020304" pitchFamily="18" charset="0"/>
                <a:cs typeface="Arial" panose="020B0604020202020204" pitchFamily="34" charset="0"/>
              </a:rPr>
              <a:t>Pune -411052.</a:t>
            </a:r>
            <a:endParaRPr lang="en-US" sz="1400" dirty="0">
              <a:latin typeface="+mj-lt"/>
            </a:endParaRPr>
          </a:p>
          <a:p>
            <a:pPr algn="l" eaLnBrk="1" hangingPunct="1">
              <a:spcBef>
                <a:spcPct val="0"/>
              </a:spcBef>
              <a:defRPr/>
            </a:pPr>
            <a:r>
              <a:rPr lang="en-US" sz="2000" b="1" dirty="0">
                <a:solidFill>
                  <a:srgbClr val="0000FF"/>
                </a:solidFill>
                <a:latin typeface="Arial" charset="0"/>
              </a:rPr>
              <a:t>www.synise.com</a:t>
            </a:r>
          </a:p>
          <a:p>
            <a:endParaRPr lang="en-IN" sz="28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4BE2971-0989-5A17-048B-7C430BA3B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6486" y="5943600"/>
            <a:ext cx="2935514" cy="914400"/>
          </a:xfrm>
          <a:prstGeom prst="rect">
            <a:avLst/>
          </a:prstGeom>
        </p:spPr>
      </p:pic>
      <p:sp>
        <p:nvSpPr>
          <p:cNvPr id="5" name="TextBox 4">
            <a:extLst>
              <a:ext uri="{FF2B5EF4-FFF2-40B4-BE49-F238E27FC236}">
                <a16:creationId xmlns:a16="http://schemas.microsoft.com/office/drawing/2014/main" id="{87649F2D-7001-6ED4-7EA0-85ED0932A46C}"/>
              </a:ext>
            </a:extLst>
          </p:cNvPr>
          <p:cNvSpPr txBox="1"/>
          <p:nvPr/>
        </p:nvSpPr>
        <p:spPr>
          <a:xfrm>
            <a:off x="0" y="5667829"/>
            <a:ext cx="12192000" cy="153888"/>
          </a:xfrm>
          <a:prstGeom prst="rect">
            <a:avLst/>
          </a:prstGeom>
          <a:solidFill>
            <a:srgbClr val="C00000"/>
          </a:solidFill>
          <a:ln>
            <a:solidFill>
              <a:schemeClr val="tx1"/>
            </a:solidFill>
          </a:ln>
        </p:spPr>
        <p:txBody>
          <a:bodyPr wrap="square" rtlCol="0">
            <a:spAutoFit/>
          </a:bodyPr>
          <a:lstStyle/>
          <a:p>
            <a:endParaRPr lang="en-IN" sz="400" dirty="0"/>
          </a:p>
        </p:txBody>
      </p:sp>
    </p:spTree>
    <p:extLst>
      <p:ext uri="{BB962C8B-B14F-4D97-AF65-F5344CB8AC3E}">
        <p14:creationId xmlns:p14="http://schemas.microsoft.com/office/powerpoint/2010/main" val="2160587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DF2E4-49C9-9556-D7C0-CD88891325E9}"/>
              </a:ext>
            </a:extLst>
          </p:cNvPr>
          <p:cNvSpPr>
            <a:spLocks noGrp="1"/>
          </p:cNvSpPr>
          <p:nvPr>
            <p:ph type="ctrTitle"/>
          </p:nvPr>
        </p:nvSpPr>
        <p:spPr/>
        <p:txBody>
          <a:bodyPr/>
          <a:lstStyle/>
          <a:p>
            <a:r>
              <a:rPr lang="en-US" dirty="0"/>
              <a:t> 	</a:t>
            </a:r>
            <a:endParaRPr lang="en-IN" dirty="0"/>
          </a:p>
        </p:txBody>
      </p:sp>
      <p:sp>
        <p:nvSpPr>
          <p:cNvPr id="3" name="Subtitle 2">
            <a:extLst>
              <a:ext uri="{FF2B5EF4-FFF2-40B4-BE49-F238E27FC236}">
                <a16:creationId xmlns:a16="http://schemas.microsoft.com/office/drawing/2014/main" id="{0B3398DE-5C3F-3612-890D-2EB547A721CC}"/>
              </a:ext>
            </a:extLst>
          </p:cNvPr>
          <p:cNvSpPr>
            <a:spLocks noGrp="1"/>
          </p:cNvSpPr>
          <p:nvPr>
            <p:ph type="subTitle" idx="1"/>
          </p:nvPr>
        </p:nvSpPr>
        <p:spPr/>
        <p:txBody>
          <a:bodyPr/>
          <a:lstStyle/>
          <a:p>
            <a:endParaRPr lang="en-IN"/>
          </a:p>
        </p:txBody>
      </p:sp>
      <p:pic>
        <p:nvPicPr>
          <p:cNvPr id="5" name="Picture 4">
            <a:extLst>
              <a:ext uri="{FF2B5EF4-FFF2-40B4-BE49-F238E27FC236}">
                <a16:creationId xmlns:a16="http://schemas.microsoft.com/office/drawing/2014/main" id="{9DFE67A8-39E6-DC33-E465-8796A70D79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389" y="1090483"/>
            <a:ext cx="11857220" cy="5671736"/>
          </a:xfrm>
          <a:prstGeom prst="rect">
            <a:avLst/>
          </a:prstGeom>
          <a:ln w="9525">
            <a:solidFill>
              <a:schemeClr val="tx1"/>
            </a:solidFill>
          </a:ln>
        </p:spPr>
      </p:pic>
      <p:sp>
        <p:nvSpPr>
          <p:cNvPr id="6" name="TextBox 5">
            <a:extLst>
              <a:ext uri="{FF2B5EF4-FFF2-40B4-BE49-F238E27FC236}">
                <a16:creationId xmlns:a16="http://schemas.microsoft.com/office/drawing/2014/main" id="{1297A503-B4D0-EFBA-1EBA-A11EE263235A}"/>
              </a:ext>
            </a:extLst>
          </p:cNvPr>
          <p:cNvSpPr txBox="1"/>
          <p:nvPr/>
        </p:nvSpPr>
        <p:spPr>
          <a:xfrm>
            <a:off x="167390" y="234055"/>
            <a:ext cx="11857219" cy="707886"/>
          </a:xfrm>
          <a:prstGeom prst="rect">
            <a:avLst/>
          </a:prstGeom>
          <a:noFill/>
          <a:ln w="3175">
            <a:solidFill>
              <a:schemeClr val="tx1"/>
            </a:solidFill>
          </a:ln>
        </p:spPr>
        <p:txBody>
          <a:bodyPr wrap="square" rtlCol="0">
            <a:spAutoFit/>
          </a:bodyPr>
          <a:lstStyle/>
          <a:p>
            <a:r>
              <a:rPr lang="en-US" sz="2000" dirty="0"/>
              <a:t>1. Check your inbox for login credentials</a:t>
            </a:r>
          </a:p>
          <a:p>
            <a:r>
              <a:rPr lang="en-US" sz="2000" dirty="0"/>
              <a:t>2. Log on to : </a:t>
            </a:r>
            <a:r>
              <a:rPr lang="en-US" sz="2000" dirty="0">
                <a:hlinkClick r:id="rId3"/>
              </a:rPr>
              <a:t>https://indiaengineering.com/rajapaneseauction/index.aspx</a:t>
            </a:r>
            <a:r>
              <a:rPr lang="en-US" sz="2000" dirty="0"/>
              <a:t>.</a:t>
            </a:r>
            <a:endParaRPr lang="en-IN" sz="2000" dirty="0"/>
          </a:p>
        </p:txBody>
      </p:sp>
      <p:sp>
        <p:nvSpPr>
          <p:cNvPr id="7" name="Callout: Left Arrow 6">
            <a:extLst>
              <a:ext uri="{FF2B5EF4-FFF2-40B4-BE49-F238E27FC236}">
                <a16:creationId xmlns:a16="http://schemas.microsoft.com/office/drawing/2014/main" id="{76649D56-C713-8CF7-17E3-C1C10641D493}"/>
              </a:ext>
            </a:extLst>
          </p:cNvPr>
          <p:cNvSpPr/>
          <p:nvPr/>
        </p:nvSpPr>
        <p:spPr>
          <a:xfrm>
            <a:off x="9338872" y="2788170"/>
            <a:ext cx="2111115" cy="2128604"/>
          </a:xfrm>
          <a:prstGeom prst="leftArrowCallou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0" lang="en-US" altLang="en-US" sz="1800" b="0" i="0" u="none" strike="noStrike" cap="none" normalizeH="0" baseline="0" dirty="0">
                <a:ln>
                  <a:noFill/>
                </a:ln>
                <a:solidFill>
                  <a:schemeClr val="tx1"/>
                </a:solidFill>
                <a:effectLst/>
              </a:rPr>
              <a:t>Enter the credentials received in your </a:t>
            </a:r>
            <a:r>
              <a:rPr kumimoji="0" lang="en-US" altLang="en-US" sz="1800" b="1" i="0" u="none" strike="noStrike" cap="none" normalizeH="0" baseline="0" dirty="0">
                <a:ln>
                  <a:noFill/>
                </a:ln>
                <a:solidFill>
                  <a:schemeClr val="tx1"/>
                </a:solidFill>
                <a:effectLst/>
              </a:rPr>
              <a:t>email</a:t>
            </a:r>
            <a:r>
              <a:rPr kumimoji="0" lang="en-US" altLang="en-US" sz="1800" b="0" i="0" u="none" strike="noStrike" cap="none" normalizeH="0" baseline="0" dirty="0">
                <a:ln>
                  <a:noFill/>
                </a:ln>
                <a:solidFill>
                  <a:schemeClr val="tx1"/>
                </a:solidFill>
                <a:effectLst/>
              </a:rPr>
              <a:t> and click on </a:t>
            </a:r>
            <a:r>
              <a:rPr kumimoji="0" lang="en-US" altLang="en-US" sz="1800" b="1" i="0" u="none" strike="noStrike" cap="none" normalizeH="0" baseline="0" dirty="0">
                <a:ln>
                  <a:noFill/>
                </a:ln>
                <a:solidFill>
                  <a:schemeClr val="tx1"/>
                </a:solidFill>
                <a:effectLst/>
              </a:rPr>
              <a:t>Login</a:t>
            </a:r>
            <a:r>
              <a:rPr kumimoji="0" lang="en-US" altLang="en-US" sz="1800" b="0" i="0" u="none" strike="noStrike" cap="none" normalizeH="0" baseline="0" dirty="0">
                <a:ln>
                  <a:noFill/>
                </a:ln>
                <a:solidFill>
                  <a:schemeClr val="tx1"/>
                </a:solidFill>
                <a:effectLst/>
              </a:rPr>
              <a:t>.</a:t>
            </a:r>
          </a:p>
          <a:p>
            <a:pPr algn="ctr"/>
            <a:endParaRPr lang="en-IN" dirty="0"/>
          </a:p>
        </p:txBody>
      </p:sp>
    </p:spTree>
    <p:extLst>
      <p:ext uri="{BB962C8B-B14F-4D97-AF65-F5344CB8AC3E}">
        <p14:creationId xmlns:p14="http://schemas.microsoft.com/office/powerpoint/2010/main" val="3118760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A483FEA-2C53-502C-38D6-936753572D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823" y="1049311"/>
            <a:ext cx="11767279" cy="5516381"/>
          </a:xfrm>
          <a:ln w="9525">
            <a:solidFill>
              <a:schemeClr val="tx1"/>
            </a:solidFill>
          </a:ln>
        </p:spPr>
      </p:pic>
      <p:sp>
        <p:nvSpPr>
          <p:cNvPr id="6" name="TextBox 5">
            <a:extLst>
              <a:ext uri="{FF2B5EF4-FFF2-40B4-BE49-F238E27FC236}">
                <a16:creationId xmlns:a16="http://schemas.microsoft.com/office/drawing/2014/main" id="{AEC89BB5-76C9-D2CF-7178-A87584AF8C4B}"/>
              </a:ext>
            </a:extLst>
          </p:cNvPr>
          <p:cNvSpPr txBox="1"/>
          <p:nvPr/>
        </p:nvSpPr>
        <p:spPr>
          <a:xfrm>
            <a:off x="269822" y="446196"/>
            <a:ext cx="11767279" cy="400110"/>
          </a:xfrm>
          <a:prstGeom prst="rect">
            <a:avLst/>
          </a:prstGeom>
          <a:noFill/>
          <a:ln>
            <a:solidFill>
              <a:schemeClr val="tx1"/>
            </a:solidFill>
          </a:ln>
        </p:spPr>
        <p:txBody>
          <a:bodyPr wrap="square" rtlCol="0" anchor="ctr">
            <a:spAutoFit/>
          </a:bodyPr>
          <a:lstStyle/>
          <a:p>
            <a:r>
              <a:rPr lang="en-US" sz="2000" dirty="0"/>
              <a:t>3. Update your system-generated password with a new password and click on </a:t>
            </a:r>
            <a:r>
              <a:rPr lang="en-US" sz="2000" b="1" dirty="0"/>
              <a:t>Change Password</a:t>
            </a:r>
            <a:r>
              <a:rPr lang="en-US" sz="2000" dirty="0"/>
              <a:t>.</a:t>
            </a:r>
          </a:p>
        </p:txBody>
      </p:sp>
    </p:spTree>
    <p:extLst>
      <p:ext uri="{BB962C8B-B14F-4D97-AF65-F5344CB8AC3E}">
        <p14:creationId xmlns:p14="http://schemas.microsoft.com/office/powerpoint/2010/main" val="863606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047D-9092-FBBA-BD40-8FF0444AC562}"/>
              </a:ext>
            </a:extLst>
          </p:cNvPr>
          <p:cNvSpPr>
            <a:spLocks noGrp="1"/>
          </p:cNvSpPr>
          <p:nvPr>
            <p:ph type="title"/>
          </p:nvPr>
        </p:nvSpPr>
        <p:spPr>
          <a:xfrm>
            <a:off x="182381" y="365125"/>
            <a:ext cx="11827238" cy="729157"/>
          </a:xfrm>
          <a:ln>
            <a:solidFill>
              <a:schemeClr val="tx1"/>
            </a:solidFill>
          </a:ln>
        </p:spPr>
        <p:txBody>
          <a:bodyPr>
            <a:normAutofit/>
          </a:bodyPr>
          <a:lstStyle/>
          <a:p>
            <a:r>
              <a:rPr lang="en-US" sz="2000" dirty="0">
                <a:latin typeface="+mn-lt"/>
              </a:rPr>
              <a:t>4. Click on </a:t>
            </a:r>
            <a:r>
              <a:rPr lang="en-US" sz="2000" b="1" dirty="0">
                <a:latin typeface="+mn-lt"/>
              </a:rPr>
              <a:t>"I Agree"</a:t>
            </a:r>
            <a:r>
              <a:rPr lang="en-US" sz="2000" dirty="0">
                <a:latin typeface="+mn-lt"/>
              </a:rPr>
              <a:t> to accept the agreement and successfully proceed further. </a:t>
            </a:r>
            <a:endParaRPr lang="en-IN" sz="2000" dirty="0">
              <a:latin typeface="+mn-lt"/>
            </a:endParaRPr>
          </a:p>
        </p:txBody>
      </p:sp>
      <p:pic>
        <p:nvPicPr>
          <p:cNvPr id="5" name="Content Placeholder 4">
            <a:extLst>
              <a:ext uri="{FF2B5EF4-FFF2-40B4-BE49-F238E27FC236}">
                <a16:creationId xmlns:a16="http://schemas.microsoft.com/office/drawing/2014/main" id="{18198F38-A6B0-E2A0-3801-10146C976BB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381" y="1251679"/>
            <a:ext cx="11827238" cy="5263682"/>
          </a:xfrm>
          <a:ln w="9525">
            <a:solidFill>
              <a:schemeClr val="tx1"/>
            </a:solidFill>
          </a:ln>
        </p:spPr>
      </p:pic>
      <p:sp>
        <p:nvSpPr>
          <p:cNvPr id="7" name="Callout: Right Arrow 6">
            <a:extLst>
              <a:ext uri="{FF2B5EF4-FFF2-40B4-BE49-F238E27FC236}">
                <a16:creationId xmlns:a16="http://schemas.microsoft.com/office/drawing/2014/main" id="{36B544F6-4F6F-60D2-75E9-9A1318369B07}"/>
              </a:ext>
            </a:extLst>
          </p:cNvPr>
          <p:cNvSpPr/>
          <p:nvPr/>
        </p:nvSpPr>
        <p:spPr>
          <a:xfrm>
            <a:off x="4392119" y="4467069"/>
            <a:ext cx="974360" cy="1214203"/>
          </a:xfrm>
          <a:prstGeom prst="rightArrowCallou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a:t>Click here</a:t>
            </a:r>
            <a:endParaRPr lang="en-IN" b="1" dirty="0"/>
          </a:p>
        </p:txBody>
      </p:sp>
    </p:spTree>
    <p:extLst>
      <p:ext uri="{BB962C8B-B14F-4D97-AF65-F5344CB8AC3E}">
        <p14:creationId xmlns:p14="http://schemas.microsoft.com/office/powerpoint/2010/main" val="3428416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20B54-9FE2-EA0C-2E5A-DA0DD39E835F}"/>
              </a:ext>
            </a:extLst>
          </p:cNvPr>
          <p:cNvSpPr>
            <a:spLocks noGrp="1"/>
          </p:cNvSpPr>
          <p:nvPr>
            <p:ph type="title"/>
          </p:nvPr>
        </p:nvSpPr>
        <p:spPr>
          <a:xfrm>
            <a:off x="209862" y="217357"/>
            <a:ext cx="11707317" cy="749509"/>
          </a:xfrm>
          <a:ln w="9525">
            <a:solidFill>
              <a:schemeClr val="tx1"/>
            </a:solidFill>
          </a:ln>
        </p:spPr>
        <p:txBody>
          <a:bodyPr>
            <a:normAutofit/>
          </a:bodyPr>
          <a:lstStyle/>
          <a:p>
            <a:r>
              <a:rPr lang="en-US" sz="2000" dirty="0">
                <a:latin typeface="+mn-lt"/>
              </a:rPr>
              <a:t>5. Go to</a:t>
            </a:r>
            <a:r>
              <a:rPr lang="en-US" sz="2000" b="1" dirty="0">
                <a:latin typeface="+mn-lt"/>
              </a:rPr>
              <a:t> Auctions </a:t>
            </a:r>
            <a:r>
              <a:rPr lang="en-US" sz="2000" dirty="0">
                <a:latin typeface="+mn-lt"/>
              </a:rPr>
              <a:t>tab under that </a:t>
            </a:r>
            <a:r>
              <a:rPr lang="en-US" sz="2000" b="1" dirty="0">
                <a:latin typeface="+mn-lt"/>
              </a:rPr>
              <a:t>Bid for Auctions</a:t>
            </a:r>
            <a:endParaRPr lang="en-IN" sz="2000" dirty="0">
              <a:latin typeface="+mn-lt"/>
            </a:endParaRPr>
          </a:p>
        </p:txBody>
      </p:sp>
      <p:pic>
        <p:nvPicPr>
          <p:cNvPr id="5" name="Content Placeholder 4">
            <a:extLst>
              <a:ext uri="{FF2B5EF4-FFF2-40B4-BE49-F238E27FC236}">
                <a16:creationId xmlns:a16="http://schemas.microsoft.com/office/drawing/2014/main" id="{FE2F93FE-AF7D-3AE6-CF22-55597B5B4D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862" y="1094282"/>
            <a:ext cx="11707318" cy="5591331"/>
          </a:xfrm>
          <a:ln w="9525">
            <a:solidFill>
              <a:schemeClr val="tx1"/>
            </a:solidFill>
          </a:ln>
        </p:spPr>
      </p:pic>
      <p:sp>
        <p:nvSpPr>
          <p:cNvPr id="10" name="Callout: Left Arrow 9">
            <a:extLst>
              <a:ext uri="{FF2B5EF4-FFF2-40B4-BE49-F238E27FC236}">
                <a16:creationId xmlns:a16="http://schemas.microsoft.com/office/drawing/2014/main" id="{0A914C33-F309-ECD1-7DF9-0CAF7B9D2446}"/>
              </a:ext>
            </a:extLst>
          </p:cNvPr>
          <p:cNvSpPr/>
          <p:nvPr/>
        </p:nvSpPr>
        <p:spPr>
          <a:xfrm>
            <a:off x="5111645" y="1948721"/>
            <a:ext cx="1514007" cy="1124263"/>
          </a:xfrm>
          <a:prstGeom prst="leftArrowCallou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a:t>Click here</a:t>
            </a:r>
            <a:endParaRPr lang="en-IN" b="1" dirty="0"/>
          </a:p>
        </p:txBody>
      </p:sp>
    </p:spTree>
    <p:extLst>
      <p:ext uri="{BB962C8B-B14F-4D97-AF65-F5344CB8AC3E}">
        <p14:creationId xmlns:p14="http://schemas.microsoft.com/office/powerpoint/2010/main" val="3656815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61198034-4409-EB7A-E887-274F8E584B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078" y="1798820"/>
            <a:ext cx="11632367" cy="5059180"/>
          </a:xfrm>
          <a:ln w="9525">
            <a:solidFill>
              <a:schemeClr val="tx1"/>
            </a:solidFill>
          </a:ln>
        </p:spPr>
      </p:pic>
      <p:sp>
        <p:nvSpPr>
          <p:cNvPr id="11" name="Rectangle 2">
            <a:extLst>
              <a:ext uri="{FF2B5EF4-FFF2-40B4-BE49-F238E27FC236}">
                <a16:creationId xmlns:a16="http://schemas.microsoft.com/office/drawing/2014/main" id="{949DE62B-D605-1995-7C34-10605A7B20CE}"/>
              </a:ext>
            </a:extLst>
          </p:cNvPr>
          <p:cNvSpPr>
            <a:spLocks noGrp="1" noChangeArrowheads="1"/>
          </p:cNvSpPr>
          <p:nvPr>
            <p:ph type="title"/>
          </p:nvPr>
        </p:nvSpPr>
        <p:spPr bwMode="auto">
          <a:xfrm>
            <a:off x="255589" y="381577"/>
            <a:ext cx="11631612" cy="12926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2000" dirty="0">
                <a:latin typeface="+mn-lt"/>
              </a:rPr>
              <a:t>6. You can </a:t>
            </a:r>
            <a:r>
              <a:rPr lang="en-US" sz="2000" b="1" dirty="0">
                <a:latin typeface="+mn-lt"/>
              </a:rPr>
              <a:t>view</a:t>
            </a:r>
            <a:r>
              <a:rPr lang="en-US" sz="2000" dirty="0">
                <a:latin typeface="+mn-lt"/>
              </a:rPr>
              <a:t> the Auction details.</a:t>
            </a:r>
            <a:br>
              <a:rPr kumimoji="0" lang="en-US" altLang="en-US" sz="2000" b="1" i="0" u="none" strike="noStrike" cap="none" normalizeH="0" baseline="0" dirty="0">
                <a:ln>
                  <a:noFill/>
                </a:ln>
                <a:solidFill>
                  <a:schemeClr val="tx1"/>
                </a:solidFill>
                <a:effectLst/>
                <a:latin typeface="+mn-lt"/>
              </a:rPr>
            </a:br>
            <a:r>
              <a:rPr kumimoji="0" lang="en-US" altLang="en-US" sz="2000" b="1" i="0" u="none" strike="noStrike" cap="none" normalizeH="0" baseline="0" dirty="0">
                <a:ln>
                  <a:noFill/>
                </a:ln>
                <a:solidFill>
                  <a:schemeClr val="tx1"/>
                </a:solidFill>
                <a:effectLst/>
                <a:latin typeface="+mn-lt"/>
              </a:rPr>
              <a:t> Note:</a:t>
            </a:r>
            <a:r>
              <a:rPr kumimoji="0" lang="en-US" altLang="en-US" sz="2000" b="0" i="0" u="none" strike="noStrike" cap="none" normalizeH="0" baseline="0" dirty="0">
                <a:ln>
                  <a:noFill/>
                </a:ln>
                <a:solidFill>
                  <a:schemeClr val="tx1"/>
                </a:solidFill>
                <a:effectLst/>
                <a:latin typeface="+mn-lt"/>
              </a:rPr>
              <a:t> Log in </a:t>
            </a:r>
            <a:r>
              <a:rPr kumimoji="0" lang="en-US" altLang="en-US" sz="2000" b="1" i="0" u="none" strike="noStrike" cap="none" normalizeH="0" baseline="0" dirty="0">
                <a:ln>
                  <a:noFill/>
                </a:ln>
                <a:solidFill>
                  <a:schemeClr val="tx1"/>
                </a:solidFill>
                <a:effectLst/>
                <a:latin typeface="+mn-lt"/>
              </a:rPr>
              <a:t>15 minutes before</a:t>
            </a:r>
            <a:r>
              <a:rPr kumimoji="0" lang="en-US" altLang="en-US" sz="2000" b="0" i="0" u="none" strike="noStrike" cap="none" normalizeH="0" baseline="0" dirty="0">
                <a:ln>
                  <a:noFill/>
                </a:ln>
                <a:solidFill>
                  <a:schemeClr val="tx1"/>
                </a:solidFill>
                <a:effectLst/>
                <a:latin typeface="+mn-lt"/>
              </a:rPr>
              <a:t> the auction starts. If you log in after the start time, you will </a:t>
            </a:r>
            <a:r>
              <a:rPr kumimoji="0" lang="en-US" altLang="en-US" sz="2000" b="1" i="0" u="none" strike="noStrike" cap="none" normalizeH="0" baseline="0" dirty="0">
                <a:ln>
                  <a:noFill/>
                </a:ln>
                <a:solidFill>
                  <a:schemeClr val="tx1"/>
                </a:solidFill>
                <a:effectLst/>
                <a:latin typeface="+mn-lt"/>
              </a:rPr>
              <a:t>lose</a:t>
            </a:r>
            <a:r>
              <a:rPr kumimoji="0" lang="en-US" altLang="en-US" sz="2000" b="0" i="0" u="none" strike="noStrike" cap="none" normalizeH="0" baseline="0" dirty="0">
                <a:ln>
                  <a:noFill/>
                </a:ln>
                <a:solidFill>
                  <a:schemeClr val="tx1"/>
                </a:solidFill>
                <a:effectLst/>
                <a:latin typeface="+mn-lt"/>
              </a:rPr>
              <a:t> your     </a:t>
            </a:r>
            <a:r>
              <a:rPr kumimoji="0" lang="en-US" altLang="en-US" sz="2000" b="1" i="0" u="none" strike="noStrike" cap="none" normalizeH="0" baseline="0" dirty="0">
                <a:ln>
                  <a:noFill/>
                </a:ln>
                <a:solidFill>
                  <a:schemeClr val="tx1"/>
                </a:solidFill>
                <a:effectLst/>
                <a:latin typeface="+mn-lt"/>
              </a:rPr>
              <a:t>participation</a:t>
            </a:r>
            <a:r>
              <a:rPr kumimoji="0" lang="en-US" altLang="en-US" sz="2000" b="0" i="0" u="none" strike="noStrike" cap="none" normalizeH="0" baseline="0" dirty="0">
                <a:ln>
                  <a:noFill/>
                </a:ln>
                <a:solidFill>
                  <a:schemeClr val="tx1"/>
                </a:solidFill>
                <a:effectLst/>
                <a:latin typeface="+mn-lt"/>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Callout: Up Arrow 11">
            <a:extLst>
              <a:ext uri="{FF2B5EF4-FFF2-40B4-BE49-F238E27FC236}">
                <a16:creationId xmlns:a16="http://schemas.microsoft.com/office/drawing/2014/main" id="{71961BE8-89CC-CFB2-3731-213CE56C088D}"/>
              </a:ext>
            </a:extLst>
          </p:cNvPr>
          <p:cNvSpPr/>
          <p:nvPr/>
        </p:nvSpPr>
        <p:spPr>
          <a:xfrm>
            <a:off x="2553949" y="4741078"/>
            <a:ext cx="1514007" cy="1364105"/>
          </a:xfrm>
          <a:prstGeom prst="upArrow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t>Material Description</a:t>
            </a:r>
            <a:endParaRPr lang="en-IN" b="1" dirty="0"/>
          </a:p>
        </p:txBody>
      </p:sp>
      <p:sp>
        <p:nvSpPr>
          <p:cNvPr id="14" name="Callout: Up Arrow 13">
            <a:extLst>
              <a:ext uri="{FF2B5EF4-FFF2-40B4-BE49-F238E27FC236}">
                <a16:creationId xmlns:a16="http://schemas.microsoft.com/office/drawing/2014/main" id="{850ECC41-1B7F-347D-6EE7-4C0F52810E03}"/>
              </a:ext>
            </a:extLst>
          </p:cNvPr>
          <p:cNvSpPr/>
          <p:nvPr/>
        </p:nvSpPr>
        <p:spPr>
          <a:xfrm>
            <a:off x="6490119" y="4741077"/>
            <a:ext cx="1633927" cy="1364105"/>
          </a:xfrm>
          <a:prstGeom prst="upArrow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t>Opening Price </a:t>
            </a:r>
            <a:r>
              <a:rPr lang="en-US" dirty="0"/>
              <a:t>&amp; Bid </a:t>
            </a:r>
            <a:r>
              <a:rPr lang="en-US" b="1" dirty="0"/>
              <a:t>Decrement</a:t>
            </a:r>
            <a:endParaRPr lang="en-IN" b="1" dirty="0"/>
          </a:p>
        </p:txBody>
      </p:sp>
      <p:sp>
        <p:nvSpPr>
          <p:cNvPr id="15" name="Callout: Up Arrow 14">
            <a:extLst>
              <a:ext uri="{FF2B5EF4-FFF2-40B4-BE49-F238E27FC236}">
                <a16:creationId xmlns:a16="http://schemas.microsoft.com/office/drawing/2014/main" id="{042B8EEB-FECF-7540-3AD1-2507BC2B7BF8}"/>
              </a:ext>
            </a:extLst>
          </p:cNvPr>
          <p:cNvSpPr/>
          <p:nvPr/>
        </p:nvSpPr>
        <p:spPr>
          <a:xfrm>
            <a:off x="4541083" y="4741077"/>
            <a:ext cx="1825989" cy="1364104"/>
          </a:xfrm>
          <a:prstGeom prst="upArrow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t>Total Qty </a:t>
            </a:r>
            <a:r>
              <a:rPr lang="en-US" dirty="0"/>
              <a:t>for auction &amp; </a:t>
            </a:r>
            <a:r>
              <a:rPr lang="en-US" b="1" dirty="0"/>
              <a:t>UOM</a:t>
            </a:r>
            <a:endParaRPr lang="en-IN" b="1" dirty="0"/>
          </a:p>
        </p:txBody>
      </p:sp>
      <p:sp>
        <p:nvSpPr>
          <p:cNvPr id="17" name="Callout: Right Arrow 16">
            <a:extLst>
              <a:ext uri="{FF2B5EF4-FFF2-40B4-BE49-F238E27FC236}">
                <a16:creationId xmlns:a16="http://schemas.microsoft.com/office/drawing/2014/main" id="{E911C9BC-021C-018E-E40A-7E4B723CE881}"/>
              </a:ext>
            </a:extLst>
          </p:cNvPr>
          <p:cNvSpPr/>
          <p:nvPr/>
        </p:nvSpPr>
        <p:spPr>
          <a:xfrm>
            <a:off x="820711" y="3619679"/>
            <a:ext cx="1633928" cy="1915872"/>
          </a:xfrm>
          <a:prstGeom prst="rightArrow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0" lang="en-US" altLang="en-US" sz="1800" b="0" i="0" u="none" strike="noStrike" cap="none" normalizeH="0" baseline="0" dirty="0">
                <a:ln>
                  <a:noFill/>
                </a:ln>
                <a:solidFill>
                  <a:schemeClr val="tx1"/>
                </a:solidFill>
                <a:effectLst/>
              </a:rPr>
              <a:t>The </a:t>
            </a:r>
            <a:r>
              <a:rPr kumimoji="0" lang="en-US" altLang="en-US" sz="1800" b="1" i="0" u="none" strike="noStrike" cap="none" normalizeH="0" baseline="0" dirty="0">
                <a:ln>
                  <a:noFill/>
                </a:ln>
                <a:solidFill>
                  <a:schemeClr val="tx1"/>
                </a:solidFill>
                <a:effectLst/>
              </a:rPr>
              <a:t>Round Number</a:t>
            </a:r>
            <a:r>
              <a:rPr kumimoji="0" lang="en-US" altLang="en-US" sz="1800" b="0" i="0" u="none" strike="noStrike" cap="none" normalizeH="0" baseline="0" dirty="0">
                <a:ln>
                  <a:noFill/>
                </a:ln>
                <a:solidFill>
                  <a:schemeClr val="tx1"/>
                </a:solidFill>
                <a:effectLst/>
              </a:rPr>
              <a:t> is displayed here.</a:t>
            </a:r>
          </a:p>
          <a:p>
            <a:pPr algn="ctr"/>
            <a:endParaRPr lang="en-IN" dirty="0"/>
          </a:p>
        </p:txBody>
      </p:sp>
      <p:sp>
        <p:nvSpPr>
          <p:cNvPr id="18" name="Callout: Left Arrow 17">
            <a:extLst>
              <a:ext uri="{FF2B5EF4-FFF2-40B4-BE49-F238E27FC236}">
                <a16:creationId xmlns:a16="http://schemas.microsoft.com/office/drawing/2014/main" id="{A8041715-CA22-EDA7-ED26-E764C8BD9350}"/>
              </a:ext>
            </a:extLst>
          </p:cNvPr>
          <p:cNvSpPr/>
          <p:nvPr/>
        </p:nvSpPr>
        <p:spPr>
          <a:xfrm>
            <a:off x="8799228" y="3252850"/>
            <a:ext cx="1633928" cy="970612"/>
          </a:xfrm>
          <a:prstGeom prst="leftArrow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t>Round Time </a:t>
            </a:r>
            <a:endParaRPr lang="en-IN" b="1" dirty="0"/>
          </a:p>
        </p:txBody>
      </p:sp>
      <p:sp>
        <p:nvSpPr>
          <p:cNvPr id="24" name="Callout: Up Arrow 23">
            <a:extLst>
              <a:ext uri="{FF2B5EF4-FFF2-40B4-BE49-F238E27FC236}">
                <a16:creationId xmlns:a16="http://schemas.microsoft.com/office/drawing/2014/main" id="{1B18C278-704D-D612-4054-BD8DBE7336DB}"/>
              </a:ext>
            </a:extLst>
          </p:cNvPr>
          <p:cNvSpPr/>
          <p:nvPr/>
        </p:nvSpPr>
        <p:spPr>
          <a:xfrm>
            <a:off x="8482873" y="4741077"/>
            <a:ext cx="1950283" cy="1364104"/>
          </a:xfrm>
          <a:prstGeom prst="upArrow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 Auction has not started yet. Please have patience.</a:t>
            </a:r>
          </a:p>
        </p:txBody>
      </p:sp>
    </p:spTree>
    <p:extLst>
      <p:ext uri="{BB962C8B-B14F-4D97-AF65-F5344CB8AC3E}">
        <p14:creationId xmlns:p14="http://schemas.microsoft.com/office/powerpoint/2010/main" val="986949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5F2B4-3560-DD95-4617-451D59C692F4}"/>
              </a:ext>
            </a:extLst>
          </p:cNvPr>
          <p:cNvSpPr>
            <a:spLocks noGrp="1"/>
          </p:cNvSpPr>
          <p:nvPr>
            <p:ph type="title"/>
          </p:nvPr>
        </p:nvSpPr>
        <p:spPr>
          <a:xfrm>
            <a:off x="179883" y="172387"/>
            <a:ext cx="11797258" cy="1115332"/>
          </a:xfrm>
          <a:ln>
            <a:solidFill>
              <a:schemeClr val="tx1"/>
            </a:solidFill>
          </a:ln>
        </p:spPr>
        <p:txBody>
          <a:bodyPr>
            <a:normAutofit/>
          </a:bodyPr>
          <a:lstStyle/>
          <a:p>
            <a:r>
              <a:rPr lang="en-US" sz="2000" dirty="0">
                <a:latin typeface="+mn-lt"/>
              </a:rPr>
              <a:t>The quantity is set from </a:t>
            </a:r>
            <a:r>
              <a:rPr lang="en-US" sz="2000" b="1" dirty="0">
                <a:latin typeface="+mn-lt"/>
              </a:rPr>
              <a:t>Minimum to Maximum Quantity</a:t>
            </a:r>
            <a:r>
              <a:rPr lang="en-US" sz="2000" dirty="0">
                <a:latin typeface="+mn-lt"/>
              </a:rPr>
              <a:t> in multiples of </a:t>
            </a:r>
            <a:r>
              <a:rPr lang="en-US" sz="2000" b="1" dirty="0">
                <a:latin typeface="+mn-lt"/>
              </a:rPr>
              <a:t>500 MT</a:t>
            </a:r>
            <a:r>
              <a:rPr lang="en-US" sz="2000" dirty="0">
                <a:latin typeface="+mn-lt"/>
              </a:rPr>
              <a:t>.</a:t>
            </a:r>
          </a:p>
        </p:txBody>
      </p:sp>
      <p:pic>
        <p:nvPicPr>
          <p:cNvPr id="9" name="Content Placeholder 8">
            <a:extLst>
              <a:ext uri="{FF2B5EF4-FFF2-40B4-BE49-F238E27FC236}">
                <a16:creationId xmlns:a16="http://schemas.microsoft.com/office/drawing/2014/main" id="{D1FAAD0A-2702-AAE0-1363-79C5FE9178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883" y="1451430"/>
            <a:ext cx="11797258" cy="5234184"/>
          </a:xfrm>
          <a:ln w="9525">
            <a:solidFill>
              <a:schemeClr val="tx1"/>
            </a:solidFill>
          </a:ln>
        </p:spPr>
      </p:pic>
      <p:sp>
        <p:nvSpPr>
          <p:cNvPr id="11" name="Callout: Right Arrow 10">
            <a:extLst>
              <a:ext uri="{FF2B5EF4-FFF2-40B4-BE49-F238E27FC236}">
                <a16:creationId xmlns:a16="http://schemas.microsoft.com/office/drawing/2014/main" id="{8CE0748F-433F-4363-FD56-6E9608997839}"/>
              </a:ext>
            </a:extLst>
          </p:cNvPr>
          <p:cNvSpPr/>
          <p:nvPr/>
        </p:nvSpPr>
        <p:spPr>
          <a:xfrm>
            <a:off x="551543" y="2917371"/>
            <a:ext cx="1770744" cy="1422400"/>
          </a:xfrm>
          <a:prstGeom prst="rightArrowCallout">
            <a:avLst/>
          </a:prstGeom>
        </p:spPr>
        <p:style>
          <a:lnRef idx="2">
            <a:schemeClr val="dk1"/>
          </a:lnRef>
          <a:fillRef idx="1">
            <a:schemeClr val="lt1"/>
          </a:fillRef>
          <a:effectRef idx="0">
            <a:schemeClr val="dk1"/>
          </a:effectRef>
          <a:fontRef idx="minor">
            <a:schemeClr val="dk1"/>
          </a:fontRef>
        </p:style>
        <p:txBody>
          <a:bodyPr rtlCol="0" anchor="ctr"/>
          <a:lstStyle/>
          <a:p>
            <a:r>
              <a:rPr lang="en-US" dirty="0"/>
              <a:t>Select</a:t>
            </a:r>
          </a:p>
          <a:p>
            <a:r>
              <a:rPr lang="en-US" b="1" dirty="0"/>
              <a:t>Qty </a:t>
            </a:r>
            <a:r>
              <a:rPr lang="en-US" dirty="0"/>
              <a:t>from the dropdown</a:t>
            </a:r>
          </a:p>
        </p:txBody>
      </p:sp>
      <p:sp>
        <p:nvSpPr>
          <p:cNvPr id="14" name="Callout: Down Arrow 13">
            <a:extLst>
              <a:ext uri="{FF2B5EF4-FFF2-40B4-BE49-F238E27FC236}">
                <a16:creationId xmlns:a16="http://schemas.microsoft.com/office/drawing/2014/main" id="{254FCBE2-BE1A-C3B0-FCB3-7AC1C137B32A}"/>
              </a:ext>
            </a:extLst>
          </p:cNvPr>
          <p:cNvSpPr/>
          <p:nvPr/>
        </p:nvSpPr>
        <p:spPr>
          <a:xfrm>
            <a:off x="5437741" y="2297595"/>
            <a:ext cx="1316517" cy="1026176"/>
          </a:xfrm>
          <a:prstGeom prst="downArrow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Currency of auction</a:t>
            </a:r>
            <a:endParaRPr lang="en-IN" dirty="0"/>
          </a:p>
        </p:txBody>
      </p:sp>
    </p:spTree>
    <p:extLst>
      <p:ext uri="{BB962C8B-B14F-4D97-AF65-F5344CB8AC3E}">
        <p14:creationId xmlns:p14="http://schemas.microsoft.com/office/powerpoint/2010/main" val="2577735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3BFA0-A06F-4587-3292-5183EE67ED36}"/>
              </a:ext>
            </a:extLst>
          </p:cNvPr>
          <p:cNvSpPr>
            <a:spLocks noGrp="1"/>
          </p:cNvSpPr>
          <p:nvPr>
            <p:ph type="title"/>
          </p:nvPr>
        </p:nvSpPr>
        <p:spPr>
          <a:xfrm>
            <a:off x="275773" y="152401"/>
            <a:ext cx="11814628" cy="1313542"/>
          </a:xfrm>
          <a:ln>
            <a:solidFill>
              <a:schemeClr val="tx1"/>
            </a:solidFill>
          </a:ln>
        </p:spPr>
        <p:txBody>
          <a:bodyPr>
            <a:noAutofit/>
          </a:bodyPr>
          <a:lstStyle/>
          <a:p>
            <a:br>
              <a:rPr lang="en-IN" sz="1800" b="1" dirty="0">
                <a:latin typeface="+mn-lt"/>
                <a:ea typeface="Times New Roman" panose="02020603050405020304" pitchFamily="18" charset="0"/>
              </a:rPr>
            </a:br>
            <a:r>
              <a:rPr lang="en-IN" sz="1800" b="1" dirty="0">
                <a:effectLst/>
                <a:latin typeface="+mn-lt"/>
                <a:ea typeface="Times New Roman" panose="02020603050405020304" pitchFamily="18" charset="0"/>
              </a:rPr>
              <a:t>Accept:</a:t>
            </a:r>
            <a:r>
              <a:rPr lang="en-IN" sz="1800" dirty="0">
                <a:effectLst/>
                <a:latin typeface="+mn-lt"/>
                <a:ea typeface="Times New Roman" panose="02020603050405020304" pitchFamily="18" charset="0"/>
              </a:rPr>
              <a:t> If a bidder accepts the round price, they will enter the next round after the current round ends.</a:t>
            </a:r>
            <a:br>
              <a:rPr lang="en-IN" sz="1800" dirty="0">
                <a:effectLst/>
                <a:latin typeface="+mn-lt"/>
                <a:ea typeface="Calibri" panose="020F0502020204030204" pitchFamily="34" charset="0"/>
              </a:rPr>
            </a:br>
            <a:r>
              <a:rPr lang="en-IN" sz="1800" b="1" dirty="0">
                <a:effectLst/>
                <a:latin typeface="+mn-lt"/>
                <a:ea typeface="Times New Roman" panose="02020603050405020304" pitchFamily="18" charset="0"/>
              </a:rPr>
              <a:t>Reject:</a:t>
            </a:r>
            <a:r>
              <a:rPr lang="en-IN" sz="1800" dirty="0">
                <a:effectLst/>
                <a:latin typeface="+mn-lt"/>
                <a:ea typeface="Times New Roman" panose="02020603050405020304" pitchFamily="18" charset="0"/>
              </a:rPr>
              <a:t> If a bidder rejects the round price, they will be immediately </a:t>
            </a:r>
            <a:r>
              <a:rPr lang="en-IN" sz="1800" b="1" dirty="0">
                <a:effectLst/>
                <a:latin typeface="+mn-lt"/>
                <a:ea typeface="Times New Roman" panose="02020603050405020304" pitchFamily="18" charset="0"/>
              </a:rPr>
              <a:t>eliminated</a:t>
            </a:r>
            <a:r>
              <a:rPr lang="en-IN" sz="1800" dirty="0">
                <a:effectLst/>
                <a:latin typeface="+mn-lt"/>
                <a:ea typeface="Times New Roman" panose="02020603050405020304" pitchFamily="18" charset="0"/>
              </a:rPr>
              <a:t> from the auction and cannot participate in further rounds.</a:t>
            </a:r>
            <a:br>
              <a:rPr lang="en-IN" sz="1800" dirty="0">
                <a:effectLst/>
                <a:latin typeface="+mn-lt"/>
                <a:ea typeface="Calibri" panose="020F0502020204030204" pitchFamily="34" charset="0"/>
              </a:rPr>
            </a:br>
            <a:r>
              <a:rPr lang="en-IN" sz="1800" b="1" dirty="0">
                <a:effectLst/>
                <a:latin typeface="+mn-lt"/>
                <a:ea typeface="Times New Roman" panose="02020603050405020304" pitchFamily="18" charset="0"/>
                <a:cs typeface="Times New Roman" panose="02020603050405020304" pitchFamily="18" charset="0"/>
              </a:rPr>
              <a:t>No Response:</a:t>
            </a:r>
            <a:r>
              <a:rPr lang="en-IN" sz="1800" dirty="0">
                <a:effectLst/>
                <a:latin typeface="+mn-lt"/>
                <a:ea typeface="Times New Roman" panose="02020603050405020304" pitchFamily="18" charset="0"/>
                <a:cs typeface="Times New Roman" panose="02020603050405020304" pitchFamily="18" charset="0"/>
              </a:rPr>
              <a:t> If a bidder does not make a decision within the </a:t>
            </a:r>
            <a:r>
              <a:rPr lang="en-IN" sz="1800" b="1" dirty="0">
                <a:effectLst/>
                <a:latin typeface="+mn-lt"/>
                <a:ea typeface="Times New Roman" panose="02020603050405020304" pitchFamily="18" charset="0"/>
                <a:cs typeface="Times New Roman" panose="02020603050405020304" pitchFamily="18" charset="0"/>
              </a:rPr>
              <a:t>given time (1 minute), </a:t>
            </a:r>
            <a:r>
              <a:rPr lang="en-IN" sz="1800" dirty="0">
                <a:effectLst/>
                <a:latin typeface="+mn-lt"/>
                <a:ea typeface="Times New Roman" panose="02020603050405020304" pitchFamily="18" charset="0"/>
                <a:cs typeface="Times New Roman" panose="02020603050405020304" pitchFamily="18" charset="0"/>
              </a:rPr>
              <a:t>they will be </a:t>
            </a:r>
            <a:r>
              <a:rPr lang="en-IN" sz="1800" b="1" dirty="0">
                <a:effectLst/>
                <a:latin typeface="+mn-lt"/>
                <a:ea typeface="Times New Roman" panose="02020603050405020304" pitchFamily="18" charset="0"/>
                <a:cs typeface="Times New Roman" panose="02020603050405020304" pitchFamily="18" charset="0"/>
              </a:rPr>
              <a:t>automatically eliminated</a:t>
            </a:r>
            <a:r>
              <a:rPr lang="en-IN" sz="1800" dirty="0">
                <a:effectLst/>
                <a:latin typeface="+mn-lt"/>
                <a:ea typeface="Times New Roman" panose="02020603050405020304" pitchFamily="18" charset="0"/>
                <a:cs typeface="Times New Roman" panose="02020603050405020304" pitchFamily="18" charset="0"/>
              </a:rPr>
              <a:t> and will not be eligible to participate in the next rounds.</a:t>
            </a:r>
            <a:br>
              <a:rPr lang="en-IN" sz="1800" dirty="0">
                <a:effectLst/>
                <a:latin typeface="+mn-lt"/>
                <a:ea typeface="Calibri" panose="020F0502020204030204" pitchFamily="34" charset="0"/>
              </a:rPr>
            </a:br>
            <a:endParaRPr lang="en-IN" sz="1800" dirty="0">
              <a:latin typeface="+mn-lt"/>
            </a:endParaRPr>
          </a:p>
        </p:txBody>
      </p:sp>
      <p:pic>
        <p:nvPicPr>
          <p:cNvPr id="5" name="Content Placeholder 4">
            <a:extLst>
              <a:ext uri="{FF2B5EF4-FFF2-40B4-BE49-F238E27FC236}">
                <a16:creationId xmlns:a16="http://schemas.microsoft.com/office/drawing/2014/main" id="{B01EEB9A-73A8-0CF7-3AB6-5326B86B84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772" y="1567543"/>
            <a:ext cx="11814628" cy="5138057"/>
          </a:xfrm>
          <a:ln w="9525">
            <a:solidFill>
              <a:schemeClr val="tx1"/>
            </a:solidFill>
          </a:ln>
        </p:spPr>
      </p:pic>
      <p:sp>
        <p:nvSpPr>
          <p:cNvPr id="6" name="Callout: Up Arrow 5">
            <a:extLst>
              <a:ext uri="{FF2B5EF4-FFF2-40B4-BE49-F238E27FC236}">
                <a16:creationId xmlns:a16="http://schemas.microsoft.com/office/drawing/2014/main" id="{E6276E46-CCB9-7B20-7200-B414974ADF06}"/>
              </a:ext>
            </a:extLst>
          </p:cNvPr>
          <p:cNvSpPr/>
          <p:nvPr/>
        </p:nvSpPr>
        <p:spPr>
          <a:xfrm>
            <a:off x="7315200" y="4729278"/>
            <a:ext cx="1632857" cy="1865084"/>
          </a:xfrm>
          <a:prstGeom prst="upArrowCallou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b="1" dirty="0"/>
              <a:t>Accept</a:t>
            </a:r>
            <a:r>
              <a:rPr lang="en-US" dirty="0"/>
              <a:t>: Click to Accept Current Round Price</a:t>
            </a:r>
          </a:p>
          <a:p>
            <a:pPr algn="ctr"/>
            <a:endParaRPr lang="en-IN" dirty="0"/>
          </a:p>
        </p:txBody>
      </p:sp>
      <p:sp>
        <p:nvSpPr>
          <p:cNvPr id="9" name="Callout: Up Arrow 8">
            <a:extLst>
              <a:ext uri="{FF2B5EF4-FFF2-40B4-BE49-F238E27FC236}">
                <a16:creationId xmlns:a16="http://schemas.microsoft.com/office/drawing/2014/main" id="{889F2EA8-619E-E0D2-524F-8A5586A6B80E}"/>
              </a:ext>
            </a:extLst>
          </p:cNvPr>
          <p:cNvSpPr/>
          <p:nvPr/>
        </p:nvSpPr>
        <p:spPr>
          <a:xfrm>
            <a:off x="9089274" y="4729278"/>
            <a:ext cx="1632857" cy="1865084"/>
          </a:xfrm>
          <a:prstGeom prst="upArrowCallou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b="1" dirty="0"/>
              <a:t>Reject:</a:t>
            </a:r>
            <a:r>
              <a:rPr lang="en-US" dirty="0"/>
              <a:t> Immediate elimination from auction.</a:t>
            </a:r>
          </a:p>
          <a:p>
            <a:pPr algn="ctr"/>
            <a:endParaRPr lang="en-IN" dirty="0"/>
          </a:p>
        </p:txBody>
      </p:sp>
      <p:sp>
        <p:nvSpPr>
          <p:cNvPr id="11" name="Callout: Right Arrow 10">
            <a:extLst>
              <a:ext uri="{FF2B5EF4-FFF2-40B4-BE49-F238E27FC236}">
                <a16:creationId xmlns:a16="http://schemas.microsoft.com/office/drawing/2014/main" id="{FAAE4F70-B078-A6D5-00D2-B8DA806AB759}"/>
              </a:ext>
            </a:extLst>
          </p:cNvPr>
          <p:cNvSpPr/>
          <p:nvPr/>
        </p:nvSpPr>
        <p:spPr>
          <a:xfrm>
            <a:off x="6778172" y="1828800"/>
            <a:ext cx="2169885" cy="1600200"/>
          </a:xfrm>
          <a:prstGeom prst="rightArrow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t>Time Remaining: </a:t>
            </a:r>
            <a:r>
              <a:rPr lang="en-US" dirty="0"/>
              <a:t>countdown for each round.</a:t>
            </a:r>
          </a:p>
          <a:p>
            <a:pPr algn="ctr"/>
            <a:r>
              <a:rPr lang="en-US" dirty="0"/>
              <a:t>	</a:t>
            </a:r>
            <a:endParaRPr lang="en-IN" dirty="0"/>
          </a:p>
        </p:txBody>
      </p:sp>
      <p:sp>
        <p:nvSpPr>
          <p:cNvPr id="13" name="Rectangle: Single Corner Rounded 12">
            <a:extLst>
              <a:ext uri="{FF2B5EF4-FFF2-40B4-BE49-F238E27FC236}">
                <a16:creationId xmlns:a16="http://schemas.microsoft.com/office/drawing/2014/main" id="{509CD2C5-338A-FEA5-40B7-2BDF6B9778E8}"/>
              </a:ext>
            </a:extLst>
          </p:cNvPr>
          <p:cNvSpPr/>
          <p:nvPr/>
        </p:nvSpPr>
        <p:spPr>
          <a:xfrm>
            <a:off x="9332686" y="3120571"/>
            <a:ext cx="1828800" cy="856343"/>
          </a:xfrm>
          <a:prstGeom prst="round1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rgbClr val="FF0000"/>
                </a:solidFill>
              </a:rPr>
              <a:t>Take decision before Round Time ends</a:t>
            </a:r>
            <a:endParaRPr lang="en-IN" b="1" dirty="0">
              <a:solidFill>
                <a:srgbClr val="FF0000"/>
              </a:solidFill>
            </a:endParaRPr>
          </a:p>
        </p:txBody>
      </p:sp>
      <p:sp>
        <p:nvSpPr>
          <p:cNvPr id="14" name="Callout: Right Arrow 13">
            <a:extLst>
              <a:ext uri="{FF2B5EF4-FFF2-40B4-BE49-F238E27FC236}">
                <a16:creationId xmlns:a16="http://schemas.microsoft.com/office/drawing/2014/main" id="{37D65B2E-7FAD-1B5F-51A3-DCAF069858B0}"/>
              </a:ext>
            </a:extLst>
          </p:cNvPr>
          <p:cNvSpPr/>
          <p:nvPr/>
        </p:nvSpPr>
        <p:spPr>
          <a:xfrm>
            <a:off x="856344" y="3120571"/>
            <a:ext cx="1585686" cy="1103086"/>
          </a:xfrm>
          <a:prstGeom prst="rightArrow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Select Qty and Make Decision</a:t>
            </a:r>
            <a:endParaRPr lang="en-IN" dirty="0"/>
          </a:p>
        </p:txBody>
      </p:sp>
    </p:spTree>
    <p:extLst>
      <p:ext uri="{BB962C8B-B14F-4D97-AF65-F5344CB8AC3E}">
        <p14:creationId xmlns:p14="http://schemas.microsoft.com/office/powerpoint/2010/main" val="2587825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EFD6A-7053-32EF-0C8D-C566165BCB4D}"/>
              </a:ext>
            </a:extLst>
          </p:cNvPr>
          <p:cNvSpPr>
            <a:spLocks noGrp="1"/>
          </p:cNvSpPr>
          <p:nvPr>
            <p:ph type="title"/>
          </p:nvPr>
        </p:nvSpPr>
        <p:spPr>
          <a:xfrm>
            <a:off x="406399" y="365125"/>
            <a:ext cx="11538857" cy="1274989"/>
          </a:xfrm>
          <a:ln>
            <a:solidFill>
              <a:schemeClr val="tx1"/>
            </a:solidFill>
          </a:ln>
        </p:spPr>
        <p:txBody>
          <a:bodyPr>
            <a:normAutofit/>
          </a:bodyPr>
          <a:lstStyle/>
          <a:p>
            <a:r>
              <a:rPr lang="en-US" sz="1800" dirty="0">
                <a:latin typeface="+mn-lt"/>
              </a:rPr>
              <a:t>If you </a:t>
            </a:r>
            <a:r>
              <a:rPr lang="en-US" sz="1800" b="1" dirty="0">
                <a:latin typeface="+mn-lt"/>
              </a:rPr>
              <a:t>accept the Round 1 price</a:t>
            </a:r>
            <a:r>
              <a:rPr lang="en-US" sz="1800" dirty="0">
                <a:latin typeface="+mn-lt"/>
              </a:rPr>
              <a:t>:</a:t>
            </a:r>
            <a:br>
              <a:rPr lang="en-US" sz="1800" dirty="0">
                <a:latin typeface="+mn-lt"/>
              </a:rPr>
            </a:br>
            <a:r>
              <a:rPr lang="en-US" sz="1800" dirty="0">
                <a:latin typeface="+mn-lt"/>
              </a:rPr>
              <a:t>You can view the </a:t>
            </a:r>
            <a:r>
              <a:rPr lang="en-US" sz="1800" b="1" dirty="0">
                <a:latin typeface="+mn-lt"/>
              </a:rPr>
              <a:t>Bid History, </a:t>
            </a:r>
            <a:r>
              <a:rPr lang="en-US" sz="1800" dirty="0">
                <a:latin typeface="+mn-lt"/>
              </a:rPr>
              <a:t>showing the rounds and prices you accepted.</a:t>
            </a:r>
            <a:br>
              <a:rPr lang="en-US" sz="1800" dirty="0">
                <a:latin typeface="+mn-lt"/>
              </a:rPr>
            </a:br>
            <a:r>
              <a:rPr lang="en-US" sz="1800" dirty="0">
                <a:latin typeface="+mn-lt"/>
              </a:rPr>
              <a:t>Your bid submission status will be displayed in the </a:t>
            </a:r>
            <a:r>
              <a:rPr lang="en-US" sz="1800" b="1" dirty="0">
                <a:latin typeface="+mn-lt"/>
              </a:rPr>
              <a:t>Decision</a:t>
            </a:r>
            <a:r>
              <a:rPr lang="en-US" sz="1800" dirty="0">
                <a:latin typeface="+mn-lt"/>
              </a:rPr>
              <a:t> column.</a:t>
            </a:r>
            <a:br>
              <a:rPr lang="en-US" sz="1800" dirty="0">
                <a:latin typeface="+mn-lt"/>
              </a:rPr>
            </a:br>
            <a:r>
              <a:rPr lang="en-US" sz="1800" dirty="0">
                <a:latin typeface="+mn-lt"/>
              </a:rPr>
              <a:t>Patiently wait for the next round to begin—it will start immediately </a:t>
            </a:r>
            <a:r>
              <a:rPr lang="en-US" sz="1800" b="1" dirty="0">
                <a:latin typeface="+mn-lt"/>
              </a:rPr>
              <a:t>after Round 1 ends.</a:t>
            </a:r>
          </a:p>
        </p:txBody>
      </p:sp>
      <p:pic>
        <p:nvPicPr>
          <p:cNvPr id="5" name="Content Placeholder 4">
            <a:extLst>
              <a:ext uri="{FF2B5EF4-FFF2-40B4-BE49-F238E27FC236}">
                <a16:creationId xmlns:a16="http://schemas.microsoft.com/office/drawing/2014/main" id="{68D42332-2790-6901-315D-CCC2B1B3D1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6399" y="1785257"/>
            <a:ext cx="11538857" cy="4707618"/>
          </a:xfrm>
          <a:ln w="9525">
            <a:solidFill>
              <a:schemeClr val="tx1"/>
            </a:solidFill>
          </a:ln>
        </p:spPr>
      </p:pic>
      <p:sp>
        <p:nvSpPr>
          <p:cNvPr id="6" name="Callout: Right Arrow 5">
            <a:extLst>
              <a:ext uri="{FF2B5EF4-FFF2-40B4-BE49-F238E27FC236}">
                <a16:creationId xmlns:a16="http://schemas.microsoft.com/office/drawing/2014/main" id="{40A8EB43-9E9F-46A0-D820-4090E89063CF}"/>
              </a:ext>
            </a:extLst>
          </p:cNvPr>
          <p:cNvSpPr/>
          <p:nvPr/>
        </p:nvSpPr>
        <p:spPr>
          <a:xfrm>
            <a:off x="2583543" y="5268686"/>
            <a:ext cx="1393371" cy="1088571"/>
          </a:xfrm>
          <a:prstGeom prst="rightArrow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800" b="1" dirty="0">
                <a:latin typeface="+mn-lt"/>
              </a:rPr>
              <a:t>Bid History </a:t>
            </a:r>
            <a:r>
              <a:rPr lang="en-US" sz="1800" dirty="0">
                <a:latin typeface="+mn-lt"/>
              </a:rPr>
              <a:t>display here</a:t>
            </a:r>
            <a:endParaRPr lang="en-IN" dirty="0"/>
          </a:p>
        </p:txBody>
      </p:sp>
      <p:sp>
        <p:nvSpPr>
          <p:cNvPr id="7" name="Callout: Right Arrow 6">
            <a:extLst>
              <a:ext uri="{FF2B5EF4-FFF2-40B4-BE49-F238E27FC236}">
                <a16:creationId xmlns:a16="http://schemas.microsoft.com/office/drawing/2014/main" id="{211AE925-4DD9-03B9-DF9A-DC0EB64738A1}"/>
              </a:ext>
            </a:extLst>
          </p:cNvPr>
          <p:cNvSpPr/>
          <p:nvPr/>
        </p:nvSpPr>
        <p:spPr>
          <a:xfrm>
            <a:off x="7213600" y="2148114"/>
            <a:ext cx="1654629" cy="1175657"/>
          </a:xfrm>
          <a:prstGeom prst="rightArrowCallout">
            <a:avLst>
              <a:gd name="adj1" fmla="val 25000"/>
              <a:gd name="adj2" fmla="val 25000"/>
              <a:gd name="adj3" fmla="val 25000"/>
              <a:gd name="adj4" fmla="val 7747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Countdown to end Round 1</a:t>
            </a:r>
            <a:endParaRPr lang="en-IN" dirty="0"/>
          </a:p>
        </p:txBody>
      </p:sp>
      <p:sp>
        <p:nvSpPr>
          <p:cNvPr id="8" name="Callout: Up Arrow 7">
            <a:extLst>
              <a:ext uri="{FF2B5EF4-FFF2-40B4-BE49-F238E27FC236}">
                <a16:creationId xmlns:a16="http://schemas.microsoft.com/office/drawing/2014/main" id="{216215AB-B455-1D00-7E19-D1FCBBB0310F}"/>
              </a:ext>
            </a:extLst>
          </p:cNvPr>
          <p:cNvSpPr/>
          <p:nvPr/>
        </p:nvSpPr>
        <p:spPr>
          <a:xfrm>
            <a:off x="8679543" y="4622800"/>
            <a:ext cx="1553028" cy="1291771"/>
          </a:xfrm>
          <a:prstGeom prst="upArrow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After Accept you Bid Status</a:t>
            </a:r>
            <a:endParaRPr lang="en-IN" dirty="0"/>
          </a:p>
        </p:txBody>
      </p:sp>
      <p:sp>
        <p:nvSpPr>
          <p:cNvPr id="9" name="Callout: Down Arrow 8">
            <a:extLst>
              <a:ext uri="{FF2B5EF4-FFF2-40B4-BE49-F238E27FC236}">
                <a16:creationId xmlns:a16="http://schemas.microsoft.com/office/drawing/2014/main" id="{D32554BD-C021-2FB6-8D09-F006E7CF54E8}"/>
              </a:ext>
            </a:extLst>
          </p:cNvPr>
          <p:cNvSpPr/>
          <p:nvPr/>
        </p:nvSpPr>
        <p:spPr>
          <a:xfrm>
            <a:off x="4978401" y="2264230"/>
            <a:ext cx="1807027" cy="1589314"/>
          </a:xfrm>
          <a:prstGeom prst="downArrow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Your</a:t>
            </a:r>
            <a:r>
              <a:rPr lang="en-US" b="1" dirty="0"/>
              <a:t> Current Last Round Accept Price </a:t>
            </a:r>
            <a:r>
              <a:rPr lang="en-US" dirty="0"/>
              <a:t>Display here</a:t>
            </a:r>
            <a:endParaRPr lang="en-IN" dirty="0"/>
          </a:p>
        </p:txBody>
      </p:sp>
    </p:spTree>
    <p:extLst>
      <p:ext uri="{BB962C8B-B14F-4D97-AF65-F5344CB8AC3E}">
        <p14:creationId xmlns:p14="http://schemas.microsoft.com/office/powerpoint/2010/main" val="18828943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TotalTime>
  <Words>510</Words>
  <Application>Microsoft Office PowerPoint</Application>
  <PresentationFormat>Widescreen</PresentationFormat>
  <Paragraphs>50</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PowerPoint Presentation</vt:lpstr>
      <vt:lpstr>  </vt:lpstr>
      <vt:lpstr>PowerPoint Presentation</vt:lpstr>
      <vt:lpstr>4. Click on "I Agree" to accept the agreement and successfully proceed further. </vt:lpstr>
      <vt:lpstr>5. Go to Auctions tab under that Bid for Auctions</vt:lpstr>
      <vt:lpstr>6. You can view the Auction details.  Note: Log in 15 minutes before the auction starts. If you log in after the start time, you will lose your     participation.. </vt:lpstr>
      <vt:lpstr>The quantity is set from Minimum to Maximum Quantity in multiples of 500 MT.</vt:lpstr>
      <vt:lpstr> Accept: If a bidder accepts the round price, they will enter the next round after the current round ends. Reject: If a bidder rejects the round price, they will be immediately eliminated from the auction and cannot participate in further rounds. No Response: If a bidder does not make a decision within the given time (1 minute), they will be automatically eliminated and will not be eligible to participate in the next rounds. </vt:lpstr>
      <vt:lpstr>If you accept the Round 1 price: You can view the Bid History, showing the rounds and prices you accepted. Your bid submission status will be displayed in the Decision column. Patiently wait for the next round to begin—it will start immediately after Round 1 ends.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Sayali Gaikwad</dc:creator>
  <cp:lastModifiedBy>Sayali Gaikwad</cp:lastModifiedBy>
  <cp:revision>3</cp:revision>
  <dcterms:created xsi:type="dcterms:W3CDTF">2025-03-06T04:56:48Z</dcterms:created>
  <dcterms:modified xsi:type="dcterms:W3CDTF">2025-03-06T08:09:00Z</dcterms:modified>
</cp:coreProperties>
</file>